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4.xml.rels" ContentType="application/vnd.openxmlformats-package.relationships+xml"/>
  <Override PartName="/ppt/notesSlides/_rels/notesSlide16.xml.rels" ContentType="application/vnd.openxmlformats-package.relationships+xml"/>
  <Override PartName="/ppt/media/image57.png" ContentType="image/png"/>
  <Override PartName="/ppt/media/image1.png" ContentType="image/png"/>
  <Override PartName="/ppt/media/image58.png" ContentType="image/png"/>
  <Override PartName="/ppt/media/image2.png" ContentType="image/png"/>
  <Override PartName="/ppt/media/image3.png" ContentType="image/png"/>
  <Override PartName="/ppt/media/image4.png" ContentType="image/png"/>
  <Override PartName="/ppt/media/image70.png" ContentType="image/png"/>
  <Override PartName="/ppt/media/image71.png" ContentType="image/png"/>
  <Override PartName="/ppt/media/image5.png" ContentType="image/png"/>
  <Override PartName="/ppt/media/image72.png" ContentType="image/png"/>
  <Override PartName="/ppt/media/image6.png" ContentType="image/png"/>
  <Override PartName="/ppt/media/image34.jpeg" ContentType="image/jpeg"/>
  <Override PartName="/ppt/media/image73.png" ContentType="image/png"/>
  <Override PartName="/ppt/media/image7.png" ContentType="image/png"/>
  <Override PartName="/ppt/media/image62.jpeg" ContentType="image/jpeg"/>
  <Override PartName="/ppt/media/image74.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35.jpeg" ContentType="image/jpe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36.jpeg" ContentType="image/jpe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59.jpeg" ContentType="image/jpeg"/>
  <Override PartName="/ppt/media/image32.png" ContentType="image/png"/>
  <Override PartName="/ppt/media/image33.png" ContentType="image/png"/>
  <Override PartName="/ppt/media/image37.png" ContentType="image/png"/>
  <Override PartName="/ppt/media/image38.jpeg" ContentType="image/jpeg"/>
  <Override PartName="/ppt/media/image45.png" ContentType="image/png"/>
  <Override PartName="/ppt/media/image39.png" ContentType="image/png"/>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media/image46.png" ContentType="image/png"/>
  <Override PartName="/ppt/media/image47.png" ContentType="image/png"/>
  <Override PartName="/ppt/media/image48.png" ContentType="image/png"/>
  <Override PartName="/ppt/media/image49.png" ContentType="image/png"/>
  <Override PartName="/ppt/media/image50.png" ContentType="image/png"/>
  <Override PartName="/ppt/media/image51.png" ContentType="image/png"/>
  <Override PartName="/ppt/media/image52.png" ContentType="image/png"/>
  <Override PartName="/ppt/media/image53.png" ContentType="image/png"/>
  <Override PartName="/ppt/media/image60.jpeg" ContentType="image/jpeg"/>
  <Override PartName="/ppt/media/image54.png" ContentType="image/png"/>
  <Override PartName="/ppt/media/image55.png" ContentType="image/png"/>
  <Override PartName="/ppt/media/image56.png" ContentType="image/png"/>
  <Override PartName="/ppt/media/image63.png" ContentType="image/png"/>
  <Override PartName="/ppt/media/image61.jpeg" ContentType="image/jpeg"/>
  <Override PartName="/ppt/media/image64.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fr-FR" sz="4400" spc="-1" strike="noStrike">
                <a:solidFill>
                  <a:srgbClr val="000000"/>
                </a:solidFill>
                <a:latin typeface="Arial"/>
              </a:rPr>
              <a:t>Cliquez pour déplacer la diapo</a:t>
            </a:r>
            <a:endParaRPr b="0" lang="fr-FR" sz="4400" spc="-1" strike="noStrike">
              <a:solidFill>
                <a:srgbClr val="000000"/>
              </a:solidFill>
              <a:latin typeface="Arial"/>
            </a:endParaRPr>
          </a:p>
        </p:txBody>
      </p:sp>
      <p:sp>
        <p:nvSpPr>
          <p:cNvPr id="13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fr-FR" sz="2000" spc="-1" strike="noStrike">
                <a:solidFill>
                  <a:srgbClr val="000000"/>
                </a:solidFill>
                <a:latin typeface="Arial"/>
              </a:rPr>
              <a:t>Cliquez pour modifier le format des notes</a:t>
            </a:r>
            <a:endParaRPr b="0" lang="fr-FR" sz="2000" spc="-1" strike="noStrike">
              <a:solidFill>
                <a:srgbClr val="000000"/>
              </a:solidFill>
              <a:latin typeface="Arial"/>
            </a:endParaRPr>
          </a:p>
        </p:txBody>
      </p:sp>
      <p:sp>
        <p:nvSpPr>
          <p:cNvPr id="13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fr-FR" sz="1400" spc="-1" strike="noStrike">
                <a:solidFill>
                  <a:srgbClr val="000000"/>
                </a:solidFill>
                <a:latin typeface="Times New Roman"/>
              </a:rPr>
              <a:t>&lt;en-tête&gt;</a:t>
            </a:r>
            <a:endParaRPr b="0" lang="fr-FR" sz="1400" spc="-1" strike="noStrike">
              <a:solidFill>
                <a:srgbClr val="000000"/>
              </a:solidFill>
              <a:latin typeface="Times New Roman"/>
            </a:endParaRPr>
          </a:p>
        </p:txBody>
      </p:sp>
      <p:sp>
        <p:nvSpPr>
          <p:cNvPr id="132"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133"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34"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fr-FR" sz="1400" spc="-1" strike="noStrike">
                <a:solidFill>
                  <a:srgbClr val="000000"/>
                </a:solidFill>
                <a:latin typeface="Times New Roman"/>
              </a:defRPr>
            </a:lvl1pPr>
          </a:lstStyle>
          <a:p>
            <a:pPr indent="0" algn="r">
              <a:buNone/>
            </a:pPr>
            <a:fld id="{007C4082-13BC-4405-86D0-2F7A36970D58}"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La </a:t>
            </a:r>
            <a:r>
              <a:rPr b="1" lang="fr-FR" sz="1200" spc="-1" strike="noStrike">
                <a:solidFill>
                  <a:srgbClr val="000000"/>
                </a:solidFill>
                <a:latin typeface="Calibri"/>
                <a:ea typeface="Calibri"/>
              </a:rPr>
              <a:t>réflexion </a:t>
            </a:r>
            <a:r>
              <a:rPr b="0" lang="fr-FR" sz="1200" spc="-1" strike="noStrike">
                <a:solidFill>
                  <a:srgbClr val="000000"/>
                </a:solidFill>
                <a:latin typeface="Calibri"/>
                <a:ea typeface="Calibri"/>
              </a:rPr>
              <a:t>porte sur la recherche d’indices qu’un SISR ou un SLAM doivent récolter pour maintenir et faire évoluer un système.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L’</a:t>
            </a:r>
            <a:r>
              <a:rPr b="1" lang="fr-FR" sz="1200" spc="-1" strike="noStrike">
                <a:solidFill>
                  <a:srgbClr val="000000"/>
                </a:solidFill>
                <a:latin typeface="Calibri"/>
                <a:ea typeface="Calibri"/>
              </a:rPr>
              <a:t>organisation</a:t>
            </a:r>
            <a:r>
              <a:rPr b="0" lang="fr-FR" sz="1200" spc="-1" strike="noStrike">
                <a:solidFill>
                  <a:srgbClr val="000000"/>
                </a:solidFill>
                <a:latin typeface="Calibri"/>
                <a:ea typeface="Calibri"/>
              </a:rPr>
              <a:t> s’appuie sur le fait de travailler en mode projet. Les </a:t>
            </a:r>
            <a:r>
              <a:rPr b="1" lang="fr-FR" sz="1200" spc="-1" strike="noStrike">
                <a:solidFill>
                  <a:srgbClr val="000000"/>
                </a:solidFill>
                <a:latin typeface="Calibri"/>
                <a:ea typeface="Calibri"/>
              </a:rPr>
              <a:t>préjugés </a:t>
            </a:r>
            <a:r>
              <a:rPr b="0" lang="fr-FR" sz="1200" spc="-1" strike="noStrike">
                <a:solidFill>
                  <a:srgbClr val="000000"/>
                </a:solidFill>
                <a:latin typeface="Calibri"/>
                <a:ea typeface="Calibri"/>
              </a:rPr>
              <a:t>sont souvent lié au choix de spécialisation que certains étudiants vivent comme une dévalorisation, mais aussi parce qu’il faut parler du dress code des SIO : contrairement aux BTS MCO par exemple, la tenue n’est pas un critère essentiel.</a:t>
            </a:r>
            <a:endParaRPr b="0" lang="fr-FR" sz="1200" spc="-1" strike="noStrike">
              <a:solidFill>
                <a:srgbClr val="000000"/>
              </a:solidFill>
              <a:latin typeface="Arial"/>
            </a:endParaRPr>
          </a:p>
        </p:txBody>
      </p:sp>
      <p:sp>
        <p:nvSpPr>
          <p:cNvPr id="488" name="PlaceHolder 2"/>
          <p:cNvSpPr>
            <a:spLocks noGrp="1"/>
          </p:cNvSpPr>
          <p:nvPr>
            <p:ph type="sldImg"/>
          </p:nvPr>
        </p:nvSpPr>
        <p:spPr>
          <a:xfrm>
            <a:off x="685800" y="1143000"/>
            <a:ext cx="5485320" cy="3085200"/>
          </a:xfrm>
          <a:prstGeom prst="rect">
            <a:avLst/>
          </a:prstGeom>
          <a:ln w="0">
            <a:noFill/>
          </a:ln>
        </p:spPr>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685800" y="1143000"/>
            <a:ext cx="5485320" cy="3085200"/>
          </a:xfrm>
          <a:prstGeom prst="rect">
            <a:avLst/>
          </a:prstGeom>
          <a:ln w="0">
            <a:noFill/>
          </a:ln>
        </p:spPr>
      </p:sp>
      <p:sp>
        <p:nvSpPr>
          <p:cNvPr id="490"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Le BTS SIO s’appuie sur 4 domaines majeurs + 1 transverse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Les textes sur les côtés représentent des “nuages de mots” pour concrétiser le discours : certains étudiants reconnaissent ainsi quelques mots et comprendre sur quoi il travaillera.</a:t>
            </a:r>
            <a:endParaRPr b="0" lang="fr-FR" sz="1200" spc="-1" strike="noStrike">
              <a:solidFill>
                <a:srgbClr val="000000"/>
              </a:solidFill>
              <a:latin typeface="Arial"/>
            </a:endParaRPr>
          </a:p>
          <a:p>
            <a:pPr marL="216000" indent="0">
              <a:lnSpc>
                <a:spcPct val="100000"/>
              </a:lnSpc>
              <a:buNone/>
              <a:tabLst>
                <a:tab algn="l" pos="0"/>
              </a:tabLst>
            </a:pPr>
            <a:endParaRPr b="0" lang="fr-FR" sz="1200" spc="-1" strike="noStrike">
              <a:solidFill>
                <a:srgbClr val="000000"/>
              </a:solidFill>
              <a:latin typeface="Arial"/>
            </a:endParaRPr>
          </a:p>
        </p:txBody>
      </p:sp>
      <p:sp>
        <p:nvSpPr>
          <p:cNvPr id="491" name="PlaceHolder 3"/>
          <p:cNvSpPr>
            <a:spLocks noGrp="1"/>
          </p:cNvSpPr>
          <p:nvPr>
            <p:ph type="sldNum" idx="21"/>
          </p:nvPr>
        </p:nvSpPr>
        <p:spPr>
          <a:xfrm>
            <a:off x="3884760" y="8685360"/>
            <a:ext cx="2970720" cy="457560"/>
          </a:xfrm>
          <a:prstGeom prst="rect">
            <a:avLst/>
          </a:prstGeom>
          <a:noFill/>
          <a:ln w="0">
            <a:noFill/>
          </a:ln>
        </p:spPr>
        <p:txBody>
          <a:bodyPr lIns="0" rIns="0" tIns="0" bIns="0" anchor="b">
            <a:noAutofit/>
          </a:bodyPr>
          <a:lstStyle>
            <a:lvl1pPr indent="0" algn="r">
              <a:lnSpc>
                <a:spcPct val="100000"/>
              </a:lnSpc>
              <a:buNone/>
              <a:tabLst>
                <a:tab algn="l" pos="0"/>
              </a:tabLst>
              <a:defRPr b="0" lang="fr-FR" sz="1400" spc="-1" strike="noStrike">
                <a:solidFill>
                  <a:srgbClr val="000000"/>
                </a:solidFill>
                <a:latin typeface="Times New Roman"/>
              </a:defRPr>
            </a:lvl1pPr>
          </a:lstStyle>
          <a:p>
            <a:pPr indent="0" algn="r">
              <a:lnSpc>
                <a:spcPct val="100000"/>
              </a:lnSpc>
              <a:buNone/>
              <a:tabLst>
                <a:tab algn="l" pos="0"/>
              </a:tabLst>
            </a:pPr>
            <a:fld id="{86CC96D6-3C98-4433-8A0A-6245078633F9}" type="slidenum">
              <a:rPr b="0" lang="fr-FR" sz="1400" spc="-1" strike="noStrike">
                <a:solidFill>
                  <a:srgbClr val="000000"/>
                </a:solidFill>
                <a:latin typeface="Times New Roman"/>
              </a:rPr>
              <a:t>17</a:t>
            </a:fld>
            <a:endParaRPr b="0" lang="fr-FR" sz="14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L’idée de cette diapositive est montrer ce qui est au coeur du BTS SIO, comment ces différents thèmes fonctionnent ensemble.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Les </a:t>
            </a:r>
            <a:r>
              <a:rPr b="1" lang="fr-FR" sz="1200" spc="-1" strike="noStrike">
                <a:solidFill>
                  <a:srgbClr val="000000"/>
                </a:solidFill>
                <a:latin typeface="Calibri"/>
                <a:ea typeface="Calibri"/>
              </a:rPr>
              <a:t>systèmes </a:t>
            </a:r>
            <a:r>
              <a:rPr b="0" lang="fr-FR" sz="1200" spc="-1" strike="noStrike">
                <a:solidFill>
                  <a:srgbClr val="000000"/>
                </a:solidFill>
                <a:latin typeface="Calibri"/>
                <a:ea typeface="Calibri"/>
              </a:rPr>
              <a:t>(</a:t>
            </a:r>
            <a:r>
              <a:rPr b="1" lang="fr-FR" sz="1200" spc="-1" strike="noStrike">
                <a:solidFill>
                  <a:srgbClr val="000000"/>
                </a:solidFill>
                <a:latin typeface="Calibri"/>
                <a:ea typeface="Calibri"/>
              </a:rPr>
              <a:t>virtuels</a:t>
            </a:r>
            <a:r>
              <a:rPr b="0" lang="fr-FR" sz="1200" spc="-1" strike="noStrike">
                <a:solidFill>
                  <a:srgbClr val="000000"/>
                </a:solidFill>
                <a:latin typeface="Calibri"/>
                <a:ea typeface="Calibri"/>
              </a:rPr>
              <a:t>) mis en </a:t>
            </a:r>
            <a:r>
              <a:rPr b="1" lang="fr-FR" sz="1200" spc="-1" strike="noStrike">
                <a:solidFill>
                  <a:srgbClr val="000000"/>
                </a:solidFill>
                <a:latin typeface="Calibri"/>
                <a:ea typeface="Calibri"/>
              </a:rPr>
              <a:t>réseau </a:t>
            </a:r>
            <a:r>
              <a:rPr b="0" lang="fr-FR" sz="1200" spc="-1" strike="noStrike">
                <a:solidFill>
                  <a:srgbClr val="000000"/>
                </a:solidFill>
                <a:latin typeface="Calibri"/>
                <a:ea typeface="Calibri"/>
              </a:rPr>
              <a:t>peuvent permettre l’utilisation de </a:t>
            </a:r>
            <a:r>
              <a:rPr b="1" lang="fr-FR" sz="1200" spc="-1" strike="noStrike">
                <a:solidFill>
                  <a:srgbClr val="000000"/>
                </a:solidFill>
                <a:latin typeface="Calibri"/>
                <a:ea typeface="Calibri"/>
              </a:rPr>
              <a:t>données </a:t>
            </a:r>
            <a:r>
              <a:rPr b="0" lang="fr-FR" sz="1200" spc="-1" strike="noStrike">
                <a:solidFill>
                  <a:srgbClr val="000000"/>
                </a:solidFill>
                <a:latin typeface="Calibri"/>
                <a:ea typeface="Calibri"/>
              </a:rPr>
              <a:t>à distance (le </a:t>
            </a:r>
            <a:r>
              <a:rPr b="1" lang="fr-FR" sz="1200" spc="-1" strike="noStrike">
                <a:solidFill>
                  <a:srgbClr val="000000"/>
                </a:solidFill>
                <a:latin typeface="Calibri"/>
                <a:ea typeface="Calibri"/>
              </a:rPr>
              <a:t>cloud</a:t>
            </a:r>
            <a:r>
              <a:rPr b="0" lang="fr-FR" sz="1200" spc="-1" strike="noStrike">
                <a:solidFill>
                  <a:srgbClr val="000000"/>
                </a:solidFill>
                <a:latin typeface="Calibri"/>
                <a:ea typeface="Calibri"/>
              </a:rPr>
              <a:t>) et les </a:t>
            </a:r>
            <a:r>
              <a:rPr b="1" lang="fr-FR" sz="1200" spc="-1" strike="noStrike">
                <a:solidFill>
                  <a:srgbClr val="000000"/>
                </a:solidFill>
                <a:latin typeface="Calibri"/>
                <a:ea typeface="Calibri"/>
              </a:rPr>
              <a:t>applications </a:t>
            </a:r>
            <a:r>
              <a:rPr b="0" lang="fr-FR" sz="1200" spc="-1" strike="noStrike">
                <a:solidFill>
                  <a:srgbClr val="000000"/>
                </a:solidFill>
                <a:latin typeface="Calibri"/>
                <a:ea typeface="Calibri"/>
              </a:rPr>
              <a:t>qui y accèdent traitent celles-ci au sein de base de données (big data) pour les rendre </a:t>
            </a:r>
            <a:r>
              <a:rPr b="1" lang="fr-FR" sz="1200" spc="-1" strike="noStrike">
                <a:solidFill>
                  <a:srgbClr val="000000"/>
                </a:solidFill>
                <a:latin typeface="Calibri"/>
                <a:ea typeface="Calibri"/>
              </a:rPr>
              <a:t>accessible </a:t>
            </a:r>
            <a:r>
              <a:rPr b="0" lang="fr-FR" sz="1200" spc="-1" strike="noStrike">
                <a:solidFill>
                  <a:srgbClr val="000000"/>
                </a:solidFill>
                <a:latin typeface="Calibri"/>
                <a:ea typeface="Calibri"/>
              </a:rPr>
              <a:t>depuis plusieurs types de terminaux (tablettes, téléphones, ordinateurs, TV connectées...)</a:t>
            </a:r>
            <a:endParaRPr b="0" lang="fr-FR" sz="1200" spc="-1" strike="noStrike">
              <a:solidFill>
                <a:srgbClr val="000000"/>
              </a:solidFill>
              <a:latin typeface="Arial"/>
            </a:endParaRPr>
          </a:p>
        </p:txBody>
      </p:sp>
      <p:sp>
        <p:nvSpPr>
          <p:cNvPr id="493" name="PlaceHolder 2"/>
          <p:cNvSpPr>
            <a:spLocks noGrp="1"/>
          </p:cNvSpPr>
          <p:nvPr>
            <p:ph type="sldImg"/>
          </p:nvPr>
        </p:nvSpPr>
        <p:spPr>
          <a:xfrm>
            <a:off x="685800" y="1143000"/>
            <a:ext cx="5485320" cy="3085200"/>
          </a:xfrm>
          <a:prstGeom prst="rect">
            <a:avLst/>
          </a:prstGeom>
          <a:ln w="0">
            <a:noFill/>
          </a:ln>
        </p:spPr>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On rentre dans le vif du sujet sur la formation. En revanche, on prévient qu’il y a une différence avec le BTS SN (plus orienté </a:t>
            </a:r>
            <a:r>
              <a:rPr b="1" lang="fr-FR" sz="1200" spc="-1" strike="noStrike">
                <a:solidFill>
                  <a:srgbClr val="000000"/>
                </a:solidFill>
                <a:latin typeface="Calibri"/>
                <a:ea typeface="Calibri"/>
              </a:rPr>
              <a:t>robotique/domotique</a:t>
            </a:r>
            <a:r>
              <a:rPr b="0" lang="fr-FR" sz="1200" spc="-1" strike="noStrike">
                <a:solidFill>
                  <a:srgbClr val="000000"/>
                </a:solidFill>
                <a:latin typeface="Calibri"/>
                <a:ea typeface="Calibri"/>
              </a:rPr>
              <a:t>) ou les IUT RT (</a:t>
            </a:r>
            <a:r>
              <a:rPr b="1" lang="fr-FR" sz="1200" spc="-1" strike="noStrike">
                <a:solidFill>
                  <a:srgbClr val="000000"/>
                </a:solidFill>
                <a:latin typeface="Calibri"/>
                <a:ea typeface="Calibri"/>
              </a:rPr>
              <a:t>télécommunications</a:t>
            </a:r>
            <a:r>
              <a:rPr b="0" lang="fr-FR" sz="1200" spc="-1" strike="noStrike">
                <a:solidFill>
                  <a:srgbClr val="000000"/>
                </a:solidFill>
                <a:latin typeface="Calibri"/>
                <a:ea typeface="Calibri"/>
              </a:rPr>
              <a:t>). De même, on peut préciser que </a:t>
            </a:r>
            <a:r>
              <a:rPr b="1" lang="fr-FR" sz="1200" spc="-1" strike="noStrike">
                <a:solidFill>
                  <a:srgbClr val="000000"/>
                </a:solidFill>
                <a:latin typeface="Calibri"/>
                <a:ea typeface="Calibri"/>
              </a:rPr>
              <a:t>l’infographie </a:t>
            </a:r>
            <a:r>
              <a:rPr b="0" lang="fr-FR" sz="1200" spc="-1" strike="noStrike">
                <a:solidFill>
                  <a:srgbClr val="000000"/>
                </a:solidFill>
                <a:latin typeface="Calibri"/>
                <a:ea typeface="Calibri"/>
              </a:rPr>
              <a:t>ou le </a:t>
            </a:r>
            <a:r>
              <a:rPr b="1" lang="fr-FR" sz="1200" spc="-1" strike="noStrike">
                <a:solidFill>
                  <a:srgbClr val="000000"/>
                </a:solidFill>
                <a:latin typeface="Calibri"/>
                <a:ea typeface="Calibri"/>
              </a:rPr>
              <a:t>multimédia </a:t>
            </a:r>
            <a:r>
              <a:rPr b="0" lang="fr-FR" sz="1200" spc="-1" strike="noStrike">
                <a:solidFill>
                  <a:srgbClr val="000000"/>
                </a:solidFill>
                <a:latin typeface="Calibri"/>
                <a:ea typeface="Calibri"/>
              </a:rPr>
              <a:t>sont souvent accessibles après le BTS SIO, en licence. La </a:t>
            </a:r>
            <a:r>
              <a:rPr b="1" lang="fr-FR" sz="1200" spc="-1" strike="noStrike">
                <a:solidFill>
                  <a:srgbClr val="000000"/>
                </a:solidFill>
                <a:latin typeface="Calibri"/>
                <a:ea typeface="Calibri"/>
              </a:rPr>
              <a:t>production de jeux vidéos</a:t>
            </a:r>
            <a:r>
              <a:rPr b="0" lang="fr-FR" sz="1200" spc="-1" strike="noStrike">
                <a:solidFill>
                  <a:srgbClr val="000000"/>
                </a:solidFill>
                <a:latin typeface="Calibri"/>
                <a:ea typeface="Calibri"/>
              </a:rPr>
              <a:t> reste possible mais n’est pas au coeur de la formation.</a:t>
            </a:r>
            <a:endParaRPr b="0" lang="fr-FR" sz="1200" spc="-1" strike="noStrike">
              <a:solidFill>
                <a:srgbClr val="000000"/>
              </a:solidFill>
              <a:latin typeface="Arial"/>
            </a:endParaRPr>
          </a:p>
        </p:txBody>
      </p:sp>
      <p:sp>
        <p:nvSpPr>
          <p:cNvPr id="495" name="PlaceHolder 2"/>
          <p:cNvSpPr>
            <a:spLocks noGrp="1"/>
          </p:cNvSpPr>
          <p:nvPr>
            <p:ph type="sldImg"/>
          </p:nvPr>
        </p:nvSpPr>
        <p:spPr>
          <a:xfrm>
            <a:off x="685800" y="1143000"/>
            <a:ext cx="5485320" cy="3085200"/>
          </a:xfrm>
          <a:prstGeom prst="rect">
            <a:avLst/>
          </a:prstGeom>
          <a:ln w="0">
            <a:noFill/>
          </a:ln>
        </p:spPr>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6"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Description des blocs de formation et explication sur le choix de la spécialité. Pas la peine de rentrer dans les détails d’heures ici, il s’agit d’une introduction au déroulement de la formation.</a:t>
            </a:r>
            <a:endParaRPr b="0" lang="fr-FR" sz="1200" spc="-1" strike="noStrike">
              <a:solidFill>
                <a:srgbClr val="000000"/>
              </a:solidFill>
              <a:latin typeface="Arial"/>
            </a:endParaRPr>
          </a:p>
        </p:txBody>
      </p:sp>
      <p:sp>
        <p:nvSpPr>
          <p:cNvPr id="497" name="PlaceHolder 2"/>
          <p:cNvSpPr>
            <a:spLocks noGrp="1"/>
          </p:cNvSpPr>
          <p:nvPr>
            <p:ph type="sldImg"/>
          </p:nvPr>
        </p:nvSpPr>
        <p:spPr>
          <a:xfrm>
            <a:off x="685800" y="1143000"/>
            <a:ext cx="5485320" cy="3085200"/>
          </a:xfrm>
          <a:prstGeom prst="rect">
            <a:avLst/>
          </a:prstGeom>
          <a:ln w="0">
            <a:noFill/>
          </a:ln>
        </p:spPr>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Les détails sur les volumes horaires. Il faut décrire la réduction du tronc commun au fur et à mesure de la formation, au profil de la spécialisation mais il faut </a:t>
            </a:r>
            <a:r>
              <a:rPr b="1" lang="fr-FR" sz="1200" spc="-1" strike="noStrike">
                <a:solidFill>
                  <a:srgbClr val="000000"/>
                </a:solidFill>
                <a:latin typeface="Calibri"/>
                <a:ea typeface="Calibri"/>
              </a:rPr>
              <a:t>insister </a:t>
            </a:r>
            <a:r>
              <a:rPr b="0" lang="fr-FR" sz="1200" spc="-1" strike="noStrike">
                <a:solidFill>
                  <a:srgbClr val="000000"/>
                </a:solidFill>
                <a:latin typeface="Calibri"/>
                <a:ea typeface="Calibri"/>
              </a:rPr>
              <a:t>sur le fait que le tronc commun implique un investissement des étudiants dans les 2 spécialités. C’est l’occasion de rappeler qu’un étudiant </a:t>
            </a:r>
            <a:r>
              <a:rPr b="1" lang="fr-FR" sz="1200" spc="-1" strike="noStrike">
                <a:solidFill>
                  <a:srgbClr val="000000"/>
                </a:solidFill>
                <a:latin typeface="Calibri"/>
                <a:ea typeface="Calibri"/>
              </a:rPr>
              <a:t>ne doit pas se cantonner à sa spécialité</a:t>
            </a:r>
            <a:r>
              <a:rPr b="0" lang="fr-FR" sz="1200" spc="-1" strike="noStrike">
                <a:solidFill>
                  <a:srgbClr val="000000"/>
                </a:solidFill>
                <a:latin typeface="Calibri"/>
                <a:ea typeface="Calibri"/>
              </a:rPr>
              <a:t>.</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Plus </a:t>
            </a:r>
            <a:r>
              <a:rPr b="1" lang="fr-FR" sz="1200" spc="-1" strike="noStrike">
                <a:solidFill>
                  <a:srgbClr val="000000"/>
                </a:solidFill>
                <a:latin typeface="Calibri"/>
                <a:ea typeface="Calibri"/>
              </a:rPr>
              <a:t>important</a:t>
            </a:r>
            <a:r>
              <a:rPr b="0" lang="fr-FR" sz="1200" spc="-1" strike="noStrike">
                <a:solidFill>
                  <a:srgbClr val="000000"/>
                </a:solidFill>
                <a:latin typeface="Calibri"/>
                <a:ea typeface="Calibri"/>
              </a:rPr>
              <a:t>, la notion de facultatif qui doit être développé : se limiter à la partie obligatoire entraîne un profil moins intéressant, professionnellement.</a:t>
            </a:r>
            <a:endParaRPr b="0" lang="fr-FR" sz="1200" spc="-1" strike="noStrike">
              <a:solidFill>
                <a:srgbClr val="000000"/>
              </a:solidFill>
              <a:latin typeface="Arial"/>
            </a:endParaRPr>
          </a:p>
        </p:txBody>
      </p:sp>
      <p:sp>
        <p:nvSpPr>
          <p:cNvPr id="499" name="PlaceHolder 2"/>
          <p:cNvSpPr>
            <a:spLocks noGrp="1"/>
          </p:cNvSpPr>
          <p:nvPr>
            <p:ph type="sldImg"/>
          </p:nvPr>
        </p:nvSpPr>
        <p:spPr>
          <a:xfrm>
            <a:off x="685800" y="1143000"/>
            <a:ext cx="5485320" cy="3085200"/>
          </a:xfrm>
          <a:prstGeom prst="rect">
            <a:avLst/>
          </a:prstGeom>
          <a:ln w="0">
            <a:noFill/>
          </a:ln>
        </p:spPr>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Une vue différente (plus graphique) de la répartition horaire, en semestre. Cette diapositive apporte la vision en volume. </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Cependant, c’est la diapositive suivante qui montre le déroulement dans le temps. </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Note : En deuxième année, certains établissements utilisent une répartition 15 semaines + 9 semaines, d’autres 12 semaines + 12 semaines.</a:t>
            </a:r>
            <a:endParaRPr b="0" lang="fr-FR" sz="1200" spc="-1" strike="noStrike">
              <a:solidFill>
                <a:srgbClr val="000000"/>
              </a:solidFill>
              <a:latin typeface="Arial"/>
            </a:endParaRPr>
          </a:p>
        </p:txBody>
      </p:sp>
      <p:sp>
        <p:nvSpPr>
          <p:cNvPr id="501" name="PlaceHolder 2"/>
          <p:cNvSpPr>
            <a:spLocks noGrp="1"/>
          </p:cNvSpPr>
          <p:nvPr>
            <p:ph type="sldImg"/>
          </p:nvPr>
        </p:nvSpPr>
        <p:spPr>
          <a:xfrm>
            <a:off x="685800" y="1143000"/>
            <a:ext cx="5485320" cy="3085200"/>
          </a:xfrm>
          <a:prstGeom prst="rect">
            <a:avLst/>
          </a:prstGeom>
          <a:ln w="0">
            <a:noFill/>
          </a:ln>
        </p:spPr>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2"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Cette diapositive rappelle que le CCF math peut être passé lorsque l’étudiant est prêt. Dans les faits, cela reste le professeur de maths qui organise le passage du contrôle.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La vue montre également les périodes de stages et surtout, la courte durée du 4e semestre (9 semaines).</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On peut décrire le choix de spécialisation, en précisant que si en début d’année, tout est possible, en général l’étudiant découvre rapidement l’option pour laquelle il a le plus d’affinité.</a:t>
            </a:r>
            <a:endParaRPr b="0" lang="fr-FR" sz="1200" spc="-1" strike="noStrike">
              <a:solidFill>
                <a:srgbClr val="000000"/>
              </a:solidFill>
              <a:latin typeface="Arial"/>
            </a:endParaRPr>
          </a:p>
        </p:txBody>
      </p:sp>
      <p:sp>
        <p:nvSpPr>
          <p:cNvPr id="503" name="PlaceHolder 2"/>
          <p:cNvSpPr>
            <a:spLocks noGrp="1"/>
          </p:cNvSpPr>
          <p:nvPr>
            <p:ph type="sldImg"/>
          </p:nvPr>
        </p:nvSpPr>
        <p:spPr>
          <a:xfrm>
            <a:off x="685800" y="1143000"/>
            <a:ext cx="5485320" cy="3085200"/>
          </a:xfrm>
          <a:prstGeom prst="rect">
            <a:avLst/>
          </a:prstGeom>
          <a:ln w="0">
            <a:noFill/>
          </a:ln>
        </p:spPr>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PlaceHolder 1"/>
          <p:cNvSpPr>
            <a:spLocks noGrp="1"/>
          </p:cNvSpPr>
          <p:nvPr>
            <p:ph type="body"/>
          </p:nvPr>
        </p:nvSpPr>
        <p:spPr>
          <a:xfrm>
            <a:off x="685800" y="4400640"/>
            <a:ext cx="5485320" cy="359964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Cette diapositive est plutôt technique mais permet de montrer l’importance des matières. Personnellement, je précise toujours que CEJM peut sembler une matière théorique mais que dans les faits, elle permet de comprendre les décisions techniques et économiques. En caricaturant, l’informatique est “piloté” par l’économie.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De même pour Culture et communication, où il faut rappeler les besoins de rédiger des rapports, des compte-rendus ou des documents d’architecture par les techniciens supérieurs.</a:t>
            </a:r>
            <a:endParaRPr b="0" lang="fr-FR" sz="1200" spc="-1" strike="noStrike">
              <a:solidFill>
                <a:srgbClr val="000000"/>
              </a:solidFill>
              <a:latin typeface="Arial"/>
            </a:endParaRPr>
          </a:p>
        </p:txBody>
      </p:sp>
      <p:sp>
        <p:nvSpPr>
          <p:cNvPr id="505" name="PlaceHolder 2"/>
          <p:cNvSpPr>
            <a:spLocks noGrp="1"/>
          </p:cNvSpPr>
          <p:nvPr>
            <p:ph type="sldImg"/>
          </p:nvPr>
        </p:nvSpPr>
        <p:spPr>
          <a:xfrm>
            <a:off x="685800" y="1143000"/>
            <a:ext cx="5485320" cy="3085200"/>
          </a:xfrm>
          <a:prstGeom prst="rect">
            <a:avLst/>
          </a:prstGeom>
          <a:ln w="0">
            <a:noFill/>
          </a:ln>
        </p:spPr>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PlaceHolder 1"/>
          <p:cNvSpPr>
            <a:spLocks noGrp="1"/>
          </p:cNvSpPr>
          <p:nvPr>
            <p:ph type="body"/>
          </p:nvPr>
        </p:nvSpPr>
        <p:spPr>
          <a:xfrm>
            <a:off x="685800" y="4400640"/>
            <a:ext cx="5485320" cy="359964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Les certifications peuvent être gratuites ou payantes (Linux = 150-160€)</a:t>
            </a:r>
            <a:endParaRPr b="0" lang="fr-FR" sz="1200" spc="-1" strike="noStrike">
              <a:solidFill>
                <a:srgbClr val="000000"/>
              </a:solidFill>
              <a:latin typeface="Arial"/>
            </a:endParaRPr>
          </a:p>
        </p:txBody>
      </p:sp>
      <p:sp>
        <p:nvSpPr>
          <p:cNvPr id="507" name="PlaceHolder 2"/>
          <p:cNvSpPr>
            <a:spLocks noGrp="1"/>
          </p:cNvSpPr>
          <p:nvPr>
            <p:ph type="sldImg"/>
          </p:nvPr>
        </p:nvSpPr>
        <p:spPr>
          <a:xfrm>
            <a:off x="685800" y="1143000"/>
            <a:ext cx="5485320" cy="3085200"/>
          </a:xfrm>
          <a:prstGeom prst="rect">
            <a:avLst/>
          </a:prstGeom>
          <a:ln w="0">
            <a:noFill/>
          </a:ln>
        </p:spPr>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8"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Les nombreuses poursuites d’études disponibles : c’est un point fort du BTS SIO.</a:t>
            </a:r>
            <a:endParaRPr b="0" lang="fr-FR" sz="1200" spc="-1" strike="noStrike">
              <a:solidFill>
                <a:srgbClr val="000000"/>
              </a:solidFill>
              <a:latin typeface="Arial"/>
            </a:endParaRPr>
          </a:p>
        </p:txBody>
      </p:sp>
      <p:sp>
        <p:nvSpPr>
          <p:cNvPr id="509" name="PlaceHolder 2"/>
          <p:cNvSpPr>
            <a:spLocks noGrp="1"/>
          </p:cNvSpPr>
          <p:nvPr>
            <p:ph type="sldImg"/>
          </p:nvPr>
        </p:nvSpPr>
        <p:spPr>
          <a:xfrm>
            <a:off x="685800" y="1143000"/>
            <a:ext cx="5485320" cy="3085200"/>
          </a:xfrm>
          <a:prstGeom prst="rect">
            <a:avLst/>
          </a:prstGeom>
          <a:ln w="0">
            <a:noFill/>
          </a:ln>
        </p:spPr>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PlaceHolder 1"/>
          <p:cNvSpPr>
            <a:spLocks noGrp="1"/>
          </p:cNvSpPr>
          <p:nvPr>
            <p:ph type="body"/>
          </p:nvPr>
        </p:nvSpPr>
        <p:spPr>
          <a:xfrm>
            <a:off x="685800" y="4400640"/>
            <a:ext cx="5485320" cy="3599280"/>
          </a:xfrm>
          <a:prstGeom prst="rect">
            <a:avLst/>
          </a:prstGeom>
          <a:noFill/>
          <a:ln w="0">
            <a:noFill/>
          </a:ln>
        </p:spPr>
        <p:txBody>
          <a:bodyPr lIns="0" rIns="0" tIns="0" bIns="0" anchor="t">
            <a:noAutofit/>
          </a:bodyPr>
          <a:p>
            <a:pPr marL="216000" indent="0">
              <a:lnSpc>
                <a:spcPct val="100000"/>
              </a:lnSpc>
              <a:buNone/>
              <a:tabLst>
                <a:tab algn="l" pos="0"/>
              </a:tabLst>
            </a:pPr>
            <a:r>
              <a:rPr b="0" lang="fr-FR" sz="1200" spc="-1" strike="noStrike">
                <a:solidFill>
                  <a:srgbClr val="000000"/>
                </a:solidFill>
                <a:latin typeface="Calibri"/>
                <a:ea typeface="Calibri"/>
              </a:rPr>
              <a:t>Chaque lycée peut ajouter ses propres coordonnées dans le cadre.</a:t>
            </a:r>
            <a:endParaRPr b="0" lang="fr-FR" sz="1200" spc="-1" strike="noStrike">
              <a:solidFill>
                <a:srgbClr val="000000"/>
              </a:solidFill>
              <a:latin typeface="Arial"/>
            </a:endParaRPr>
          </a:p>
          <a:p>
            <a:pPr marL="216000" indent="0">
              <a:lnSpc>
                <a:spcPct val="100000"/>
              </a:lnSpc>
              <a:buNone/>
              <a:tabLst>
                <a:tab algn="l" pos="0"/>
              </a:tabLst>
            </a:pPr>
            <a:r>
              <a:rPr b="0" lang="fr-FR" sz="1200" spc="-1" strike="noStrike">
                <a:solidFill>
                  <a:srgbClr val="000000"/>
                </a:solidFill>
                <a:latin typeface="Calibri"/>
                <a:ea typeface="Calibri"/>
              </a:rPr>
              <a:t>“</a:t>
            </a:r>
            <a:r>
              <a:rPr b="0" lang="fr-FR" sz="1200" spc="-1" strike="noStrike">
                <a:solidFill>
                  <a:srgbClr val="000000"/>
                </a:solidFill>
                <a:latin typeface="Calibri"/>
                <a:ea typeface="Calibri"/>
              </a:rPr>
              <a:t>votre voeu : une formation diplômante… notre voeu, une intégration professionnelle sérieuse” rappelle que si l’étudiant veut un diplôme, notre formation lui permettra d’intégrer facilement une organisation, par les </a:t>
            </a:r>
            <a:r>
              <a:rPr b="1" lang="fr-FR" sz="1200" spc="-1" strike="noStrike">
                <a:solidFill>
                  <a:srgbClr val="000000"/>
                </a:solidFill>
                <a:latin typeface="Calibri"/>
                <a:ea typeface="Calibri"/>
              </a:rPr>
              <a:t>compétences </a:t>
            </a:r>
            <a:r>
              <a:rPr b="0" lang="fr-FR" sz="1200" spc="-1" strike="noStrike">
                <a:solidFill>
                  <a:srgbClr val="000000"/>
                </a:solidFill>
                <a:latin typeface="Calibri"/>
                <a:ea typeface="Calibri"/>
              </a:rPr>
              <a:t>acquises durant la formation.</a:t>
            </a:r>
            <a:endParaRPr b="0" lang="fr-FR" sz="1200" spc="-1" strike="noStrike">
              <a:solidFill>
                <a:srgbClr val="000000"/>
              </a:solidFill>
              <a:latin typeface="Arial"/>
            </a:endParaRPr>
          </a:p>
        </p:txBody>
      </p:sp>
      <p:sp>
        <p:nvSpPr>
          <p:cNvPr id="511" name="PlaceHolder 2"/>
          <p:cNvSpPr>
            <a:spLocks noGrp="1"/>
          </p:cNvSpPr>
          <p:nvPr>
            <p:ph type="sldImg"/>
          </p:nvPr>
        </p:nvSpPr>
        <p:spPr>
          <a:xfrm>
            <a:off x="685800" y="1143000"/>
            <a:ext cx="5485320" cy="3085200"/>
          </a:xfrm>
          <a:prstGeom prst="rect">
            <a:avLst/>
          </a:prstGeom>
          <a:ln w="0">
            <a:noFill/>
          </a:ln>
        </p:spPr>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1"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0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0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9"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1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1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13"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15"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16"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1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1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1"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23"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4"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5"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6"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7"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8"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Google Shape;18;p17"/>
          <p:cNvSpPr/>
          <p:nvPr/>
        </p:nvSpPr>
        <p:spPr>
          <a:xfrm>
            <a:off x="540000" y="6037920"/>
            <a:ext cx="10222920" cy="754920"/>
          </a:xfrm>
          <a:custGeom>
            <a:avLst/>
            <a:gdLst>
              <a:gd name="textAreaLeft" fmla="*/ 0 w 10222920"/>
              <a:gd name="textAreaRight" fmla="*/ 10223640 w 10222920"/>
              <a:gd name="textAreaTop" fmla="*/ 0 h 754920"/>
              <a:gd name="textAreaBottom" fmla="*/ 755640 h 754920"/>
            </a:gdLst>
            <a:ahLst/>
            <a:rect l="textAreaLeft" t="textAreaTop" r="textAreaRight" b="textAreaBottom"/>
            <a:pathLst>
              <a:path w="10813143" h="769257">
                <a:moveTo>
                  <a:pt x="10813143" y="0"/>
                </a:moveTo>
                <a:lnTo>
                  <a:pt x="10595429" y="769257"/>
                </a:lnTo>
                <a:lnTo>
                  <a:pt x="0" y="769257"/>
                </a:lnTo>
                <a:lnTo>
                  <a:pt x="0" y="14514"/>
                </a:lnTo>
                <a:lnTo>
                  <a:pt x="10813143" y="0"/>
                </a:lnTo>
                <a:close/>
              </a:path>
            </a:pathLst>
          </a:custGeom>
          <a:solidFill>
            <a:schemeClr val="accent1"/>
          </a:solidFill>
          <a:ln w="19050">
            <a:solidFill>
              <a:srgbClr val="ab1547"/>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1" name="Google Shape;19;p17"/>
          <p:cNvSpPr/>
          <p:nvPr/>
        </p:nvSpPr>
        <p:spPr>
          <a:xfrm>
            <a:off x="1046520" y="6241320"/>
            <a:ext cx="9172080" cy="3639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800" spc="-1" strike="noStrike">
                <a:solidFill>
                  <a:srgbClr val="ffffff"/>
                </a:solidFill>
                <a:latin typeface="Calibri"/>
                <a:ea typeface="Calibri"/>
              </a:rPr>
              <a:t>BTS SIO 2020</a:t>
            </a:r>
            <a:endParaRPr b="0" lang="fr-FR" sz="1800" spc="-1" strike="noStrike">
              <a:solidFill>
                <a:srgbClr val="000000"/>
              </a:solidFill>
              <a:latin typeface="Arial"/>
            </a:endParaRPr>
          </a:p>
        </p:txBody>
      </p:sp>
      <p:sp>
        <p:nvSpPr>
          <p:cNvPr id="2" name="Google Shape;20;p17"/>
          <p:cNvSpPr/>
          <p:nvPr/>
        </p:nvSpPr>
        <p:spPr>
          <a:xfrm>
            <a:off x="540000" y="-14400"/>
            <a:ext cx="10222920" cy="898920"/>
          </a:xfrm>
          <a:custGeom>
            <a:avLst/>
            <a:gdLst>
              <a:gd name="textAreaLeft" fmla="*/ 0 w 10222920"/>
              <a:gd name="textAreaRight" fmla="*/ 10223640 w 10222920"/>
              <a:gd name="textAreaTop" fmla="*/ 0 h 898920"/>
              <a:gd name="textAreaBottom" fmla="*/ 899640 h 898920"/>
            </a:gdLst>
            <a:ahLst/>
            <a:rect l="textAreaLeft" t="textAreaTop" r="textAreaRight" b="textAreaBottom"/>
            <a:pathLst>
              <a:path w="10813143" h="769257">
                <a:moveTo>
                  <a:pt x="10813143" y="0"/>
                </a:moveTo>
                <a:lnTo>
                  <a:pt x="10595429" y="769257"/>
                </a:lnTo>
                <a:lnTo>
                  <a:pt x="0" y="769257"/>
                </a:lnTo>
                <a:lnTo>
                  <a:pt x="0" y="14514"/>
                </a:lnTo>
                <a:lnTo>
                  <a:pt x="10813143" y="0"/>
                </a:lnTo>
                <a:close/>
              </a:path>
            </a:pathLst>
          </a:custGeom>
          <a:solidFill>
            <a:srgbClr val="ab0044"/>
          </a:solidFill>
          <a:ln w="19050">
            <a:solidFill>
              <a:srgbClr val="36464e"/>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a typeface="DejaVu Sans"/>
            </a:endParaRPr>
          </a:p>
        </p:txBody>
      </p:sp>
      <p:sp>
        <p:nvSpPr>
          <p:cNvPr id="3" name="Google Shape;21;p17"/>
          <p:cNvSpPr/>
          <p:nvPr/>
        </p:nvSpPr>
        <p:spPr>
          <a:xfrm>
            <a:off x="882360" y="121320"/>
            <a:ext cx="9172080" cy="69912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1" lang="fr-FR" sz="4000" spc="-1" strike="noStrike">
                <a:solidFill>
                  <a:srgbClr val="ffffff"/>
                </a:solidFill>
                <a:latin typeface="Calibri"/>
                <a:ea typeface="Calibri"/>
              </a:rPr>
              <a:t>BTS SIO</a:t>
            </a:r>
            <a:endParaRPr b="0" lang="fr-FR" sz="4000" spc="-1" strike="noStrike">
              <a:solidFill>
                <a:srgbClr val="000000"/>
              </a:solidFill>
              <a:latin typeface="Arial"/>
            </a:endParaRPr>
          </a:p>
        </p:txBody>
      </p:sp>
      <p:pic>
        <p:nvPicPr>
          <p:cNvPr id="4" name="Google Shape;23;p17" descr=""/>
          <p:cNvPicPr/>
          <p:nvPr/>
        </p:nvPicPr>
        <p:blipFill>
          <a:blip r:embed="rId2"/>
          <a:stretch/>
        </p:blipFill>
        <p:spPr>
          <a:xfrm>
            <a:off x="10730880" y="110880"/>
            <a:ext cx="1514520" cy="721440"/>
          </a:xfrm>
          <a:prstGeom prst="rect">
            <a:avLst/>
          </a:prstGeom>
          <a:ln w="0">
            <a:noFill/>
          </a:ln>
        </p:spPr>
      </p:pic>
      <p:sp>
        <p:nvSpPr>
          <p:cNvPr id="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6"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Google Shape;26;p18"/>
          <p:cNvSpPr/>
          <p:nvPr/>
        </p:nvSpPr>
        <p:spPr>
          <a:xfrm>
            <a:off x="540000" y="6264000"/>
            <a:ext cx="10222920" cy="466920"/>
          </a:xfrm>
          <a:custGeom>
            <a:avLst/>
            <a:gdLst>
              <a:gd name="textAreaLeft" fmla="*/ 0 w 10222920"/>
              <a:gd name="textAreaRight" fmla="*/ 10223640 w 10222920"/>
              <a:gd name="textAreaTop" fmla="*/ 0 h 466920"/>
              <a:gd name="textAreaBottom" fmla="*/ 467640 h 466920"/>
            </a:gdLst>
            <a:ahLst/>
            <a:rect l="textAreaLeft" t="textAreaTop" r="textAreaRight" b="textAreaBottom"/>
            <a:pathLst>
              <a:path w="10759857" h="751561">
                <a:moveTo>
                  <a:pt x="10597019" y="751561"/>
                </a:moveTo>
                <a:lnTo>
                  <a:pt x="0" y="751561"/>
                </a:lnTo>
                <a:lnTo>
                  <a:pt x="0" y="0"/>
                </a:lnTo>
                <a:lnTo>
                  <a:pt x="10759857" y="0"/>
                </a:lnTo>
                <a:lnTo>
                  <a:pt x="10597019" y="751561"/>
                </a:lnTo>
                <a:close/>
              </a:path>
            </a:pathLst>
          </a:custGeom>
          <a:solidFill>
            <a:schemeClr val="accent1"/>
          </a:solidFill>
          <a:ln w="12700">
            <a:solidFill>
              <a:srgbClr val="36464e"/>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4" name="Google Shape;27;p18"/>
          <p:cNvSpPr/>
          <p:nvPr/>
        </p:nvSpPr>
        <p:spPr>
          <a:xfrm>
            <a:off x="711360" y="6312240"/>
            <a:ext cx="9172080" cy="3639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800" spc="-1" strike="noStrike">
                <a:solidFill>
                  <a:srgbClr val="ffffff"/>
                </a:solidFill>
                <a:latin typeface="Calibri"/>
                <a:ea typeface="Calibri"/>
              </a:rPr>
              <a:t>BTS SIO 2020</a:t>
            </a:r>
            <a:endParaRPr b="0" lang="fr-FR" sz="1800" spc="-1" strike="noStrike">
              <a:solidFill>
                <a:srgbClr val="000000"/>
              </a:solidFill>
              <a:latin typeface="Arial"/>
            </a:endParaRPr>
          </a:p>
        </p:txBody>
      </p:sp>
      <p:sp>
        <p:nvSpPr>
          <p:cNvPr id="45" name="Google Shape;28;p18"/>
          <p:cNvSpPr/>
          <p:nvPr/>
        </p:nvSpPr>
        <p:spPr>
          <a:xfrm>
            <a:off x="540000" y="-14400"/>
            <a:ext cx="10222920" cy="898920"/>
          </a:xfrm>
          <a:custGeom>
            <a:avLst/>
            <a:gdLst>
              <a:gd name="textAreaLeft" fmla="*/ 0 w 10222920"/>
              <a:gd name="textAreaRight" fmla="*/ 10223640 w 10222920"/>
              <a:gd name="textAreaTop" fmla="*/ 0 h 898920"/>
              <a:gd name="textAreaBottom" fmla="*/ 899640 h 898920"/>
            </a:gdLst>
            <a:ahLst/>
            <a:rect l="textAreaLeft" t="textAreaTop" r="textAreaRight" b="textAreaBottom"/>
            <a:pathLst>
              <a:path w="10813143" h="769257">
                <a:moveTo>
                  <a:pt x="10813143" y="0"/>
                </a:moveTo>
                <a:lnTo>
                  <a:pt x="10595429" y="769257"/>
                </a:lnTo>
                <a:lnTo>
                  <a:pt x="0" y="769257"/>
                </a:lnTo>
                <a:lnTo>
                  <a:pt x="0" y="14514"/>
                </a:lnTo>
                <a:lnTo>
                  <a:pt x="10813143" y="0"/>
                </a:lnTo>
                <a:close/>
              </a:path>
            </a:pathLst>
          </a:custGeom>
          <a:solidFill>
            <a:srgbClr val="ab0044"/>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a typeface="DejaVu Sans"/>
            </a:endParaRPr>
          </a:p>
        </p:txBody>
      </p:sp>
      <p:pic>
        <p:nvPicPr>
          <p:cNvPr id="46" name="Google Shape;31;p18" descr=""/>
          <p:cNvPicPr/>
          <p:nvPr/>
        </p:nvPicPr>
        <p:blipFill>
          <a:blip r:embed="rId2"/>
          <a:stretch/>
        </p:blipFill>
        <p:spPr>
          <a:xfrm>
            <a:off x="10784160" y="37080"/>
            <a:ext cx="1427760" cy="680040"/>
          </a:xfrm>
          <a:prstGeom prst="rect">
            <a:avLst/>
          </a:prstGeom>
          <a:ln w="0">
            <a:noFill/>
          </a:ln>
        </p:spPr>
      </p:pic>
      <p:sp>
        <p:nvSpPr>
          <p:cNvPr id="47" name="Google Shape;34;p18"/>
          <p:cNvSpPr/>
          <p:nvPr/>
        </p:nvSpPr>
        <p:spPr>
          <a:xfrm>
            <a:off x="11183040" y="6449040"/>
            <a:ext cx="610920" cy="250920"/>
          </a:xfrm>
          <a:prstGeom prst="parallelogram">
            <a:avLst>
              <a:gd name="adj" fmla="val 25000"/>
            </a:avLst>
          </a:prstGeom>
          <a:noFill/>
          <a:ln w="12700">
            <a:solidFill>
              <a:srgbClr val="ab0044"/>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49"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Google Shape;36;p19"/>
          <p:cNvSpPr/>
          <p:nvPr/>
        </p:nvSpPr>
        <p:spPr>
          <a:xfrm>
            <a:off x="540000" y="6264000"/>
            <a:ext cx="10222920" cy="466920"/>
          </a:xfrm>
          <a:custGeom>
            <a:avLst/>
            <a:gdLst>
              <a:gd name="textAreaLeft" fmla="*/ 0 w 10222920"/>
              <a:gd name="textAreaRight" fmla="*/ 10223640 w 10222920"/>
              <a:gd name="textAreaTop" fmla="*/ 0 h 466920"/>
              <a:gd name="textAreaBottom" fmla="*/ 467640 h 466920"/>
            </a:gdLst>
            <a:ahLst/>
            <a:rect l="textAreaLeft" t="textAreaTop" r="textAreaRight" b="textAreaBottom"/>
            <a:pathLst>
              <a:path w="10759857" h="751561">
                <a:moveTo>
                  <a:pt x="10597019" y="751561"/>
                </a:moveTo>
                <a:lnTo>
                  <a:pt x="0" y="751561"/>
                </a:lnTo>
                <a:lnTo>
                  <a:pt x="0" y="0"/>
                </a:lnTo>
                <a:lnTo>
                  <a:pt x="10759857" y="0"/>
                </a:lnTo>
                <a:lnTo>
                  <a:pt x="10597019" y="751561"/>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87" name="Google Shape;37;p19"/>
          <p:cNvSpPr/>
          <p:nvPr/>
        </p:nvSpPr>
        <p:spPr>
          <a:xfrm>
            <a:off x="711360" y="6312240"/>
            <a:ext cx="9172080" cy="3639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800" spc="-1" strike="noStrike">
                <a:solidFill>
                  <a:srgbClr val="ffffff"/>
                </a:solidFill>
                <a:latin typeface="Calibri"/>
                <a:ea typeface="Calibri"/>
              </a:rPr>
              <a:t>BTS SIO 2020</a:t>
            </a:r>
            <a:endParaRPr b="0" lang="fr-FR" sz="1800" spc="-1" strike="noStrike">
              <a:solidFill>
                <a:srgbClr val="000000"/>
              </a:solidFill>
              <a:latin typeface="Arial"/>
            </a:endParaRPr>
          </a:p>
        </p:txBody>
      </p:sp>
      <p:sp>
        <p:nvSpPr>
          <p:cNvPr id="88" name="Google Shape;38;p19"/>
          <p:cNvSpPr/>
          <p:nvPr/>
        </p:nvSpPr>
        <p:spPr>
          <a:xfrm>
            <a:off x="540000" y="-14400"/>
            <a:ext cx="10222920" cy="898920"/>
          </a:xfrm>
          <a:custGeom>
            <a:avLst/>
            <a:gdLst>
              <a:gd name="textAreaLeft" fmla="*/ 0 w 10222920"/>
              <a:gd name="textAreaRight" fmla="*/ 10223640 w 10222920"/>
              <a:gd name="textAreaTop" fmla="*/ 0 h 898920"/>
              <a:gd name="textAreaBottom" fmla="*/ 899640 h 898920"/>
            </a:gdLst>
            <a:ahLst/>
            <a:rect l="textAreaLeft" t="textAreaTop" r="textAreaRight" b="textAreaBottom"/>
            <a:pathLst>
              <a:path w="10813143" h="769257">
                <a:moveTo>
                  <a:pt x="10813143" y="0"/>
                </a:moveTo>
                <a:lnTo>
                  <a:pt x="10595429" y="769257"/>
                </a:lnTo>
                <a:lnTo>
                  <a:pt x="0" y="769257"/>
                </a:lnTo>
                <a:lnTo>
                  <a:pt x="0" y="14514"/>
                </a:lnTo>
                <a:lnTo>
                  <a:pt x="10813143" y="0"/>
                </a:lnTo>
                <a:close/>
              </a:path>
            </a:pathLst>
          </a:custGeom>
          <a:solidFill>
            <a:srgbClr val="ab0044"/>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a typeface="DejaVu Sans"/>
            </a:endParaRPr>
          </a:p>
        </p:txBody>
      </p:sp>
      <p:pic>
        <p:nvPicPr>
          <p:cNvPr id="89" name="Google Shape;41;p19" descr=""/>
          <p:cNvPicPr/>
          <p:nvPr/>
        </p:nvPicPr>
        <p:blipFill>
          <a:blip r:embed="rId2"/>
          <a:stretch/>
        </p:blipFill>
        <p:spPr>
          <a:xfrm>
            <a:off x="10784160" y="37080"/>
            <a:ext cx="1427760" cy="680040"/>
          </a:xfrm>
          <a:prstGeom prst="rect">
            <a:avLst/>
          </a:prstGeom>
          <a:ln w="0">
            <a:noFill/>
          </a:ln>
        </p:spPr>
      </p:pic>
      <p:sp>
        <p:nvSpPr>
          <p:cNvPr id="90" name="Google Shape;44;p19"/>
          <p:cNvSpPr/>
          <p:nvPr/>
        </p:nvSpPr>
        <p:spPr>
          <a:xfrm>
            <a:off x="11183040" y="6449040"/>
            <a:ext cx="610920" cy="250920"/>
          </a:xfrm>
          <a:prstGeom prst="parallelogram">
            <a:avLst>
              <a:gd name="adj" fmla="val 25000"/>
            </a:avLst>
          </a:prstGeom>
          <a:noFill/>
          <a:ln w="12700">
            <a:solidFill>
              <a:srgbClr val="ab0044"/>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92"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image" Target="../media/image17.png"/><Relationship Id="rId14" Type="http://schemas.openxmlformats.org/officeDocument/2006/relationships/image" Target="../media/image18.png"/><Relationship Id="rId15" Type="http://schemas.openxmlformats.org/officeDocument/2006/relationships/image" Target="../media/image6.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slideLayout" Target="../slideLayouts/slideLayout25.xml"/><Relationship Id="rId19"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slideLayout" Target="../slideLayouts/slideLayout13.xml"/><Relationship Id="rId11"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jpeg"/><Relationship Id="rId6" Type="http://schemas.openxmlformats.org/officeDocument/2006/relationships/image" Target="../media/image35.jpeg"/><Relationship Id="rId7" Type="http://schemas.openxmlformats.org/officeDocument/2006/relationships/image" Target="../media/image36.jpe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23.png"/><Relationship Id="rId12" Type="http://schemas.openxmlformats.org/officeDocument/2006/relationships/image" Target="../media/image40.png"/><Relationship Id="rId13" Type="http://schemas.openxmlformats.org/officeDocument/2006/relationships/slideLayout" Target="../slideLayouts/slideLayout13.xml"/><Relationship Id="rId1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 Id="rId11" Type="http://schemas.openxmlformats.org/officeDocument/2006/relationships/slideLayout" Target="../slideLayouts/slideLayout13.xml"/><Relationship Id="rId1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3.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slideLayout" Target="../slideLayouts/slideLayout25.xml"/><Relationship Id="rId9"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60.jpeg"/><Relationship Id="rId2" Type="http://schemas.openxmlformats.org/officeDocument/2006/relationships/image" Target="../media/image61.jpeg"/><Relationship Id="rId3" Type="http://schemas.openxmlformats.org/officeDocument/2006/relationships/image" Target="../media/image62.jpeg"/><Relationship Id="rId4"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3.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3.png"/><Relationship Id="rId9" Type="http://schemas.openxmlformats.org/officeDocument/2006/relationships/image" Target="../media/image63.png"/><Relationship Id="rId10" Type="http://schemas.openxmlformats.org/officeDocument/2006/relationships/image" Target="../media/image63.png"/><Relationship Id="rId11" Type="http://schemas.openxmlformats.org/officeDocument/2006/relationships/image" Target="../media/image68.png"/><Relationship Id="rId12" Type="http://schemas.openxmlformats.org/officeDocument/2006/relationships/hyperlink" Target="http://www.onisep.fr/content/search?SearchText=ATS&amp;SearchTextTransverse=ATS&amp;oni_submit-transverse=OK" TargetMode="External"/><Relationship Id="rId13" Type="http://schemas.openxmlformats.org/officeDocument/2006/relationships/image" Target="../media/image63.png"/><Relationship Id="rId14" Type="http://schemas.openxmlformats.org/officeDocument/2006/relationships/image" Target="../media/image63.png"/><Relationship Id="rId15" Type="http://schemas.openxmlformats.org/officeDocument/2006/relationships/image" Target="../media/image63.png"/><Relationship Id="rId16" Type="http://schemas.openxmlformats.org/officeDocument/2006/relationships/image" Target="../media/image63.png"/><Relationship Id="rId17" Type="http://schemas.openxmlformats.org/officeDocument/2006/relationships/slideLayout" Target="../slideLayouts/slideLayout13.xml"/><Relationship Id="rId18"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hyperlink" Target="http://parcoursup.fr/" TargetMode="External"/><Relationship Id="rId2" Type="http://schemas.openxmlformats.org/officeDocument/2006/relationships/image" Target="../media/image71.png"/><Relationship Id="rId3" Type="http://schemas.openxmlformats.org/officeDocument/2006/relationships/slideLayout" Target="../slideLayouts/slideLayout13.xml"/><Relationship Id="rId4"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hyperlink" Target="https://www.btsinfo.fr/" TargetMode="External"/><Relationship Id="rId3" Type="http://schemas.openxmlformats.org/officeDocument/2006/relationships/image" Target="../media/image73.png"/><Relationship Id="rId4" Type="http://schemas.openxmlformats.org/officeDocument/2006/relationships/hyperlink" Target="http://www.sup.adc.education.fr/btslst/referentiel/BTS_ServicesInformatiquesOrganisations.pdf" TargetMode="External"/><Relationship Id="rId5" Type="http://schemas.openxmlformats.org/officeDocument/2006/relationships/image" Target="../media/image74.png"/><Relationship Id="rId6"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1523880" y="1122480"/>
            <a:ext cx="9142920" cy="2386440"/>
          </a:xfrm>
          <a:prstGeom prst="rect">
            <a:avLst/>
          </a:prstGeom>
          <a:noFill/>
          <a:ln w="0">
            <a:noFill/>
          </a:ln>
        </p:spPr>
        <p:txBody>
          <a:bodyPr lIns="0" rIns="0" tIns="0" bIns="0" anchor="b">
            <a:normAutofit/>
          </a:bodyPr>
          <a:p>
            <a:pPr indent="0" algn="ctr">
              <a:lnSpc>
                <a:spcPct val="90000"/>
              </a:lnSpc>
              <a:buNone/>
              <a:tabLst>
                <a:tab algn="l" pos="0"/>
              </a:tabLst>
            </a:pPr>
            <a:r>
              <a:rPr b="0" lang="fr-FR" sz="6000" spc="-1" strike="noStrike">
                <a:solidFill>
                  <a:srgbClr val="000000"/>
                </a:solidFill>
                <a:latin typeface="Calibri"/>
                <a:ea typeface="Calibri"/>
              </a:rPr>
              <a:t>BTS SIO</a:t>
            </a:r>
            <a:endParaRPr b="0" lang="fr-FR" sz="6000" spc="-1" strike="noStrike">
              <a:solidFill>
                <a:srgbClr val="000000"/>
              </a:solidFill>
              <a:latin typeface="Arial"/>
            </a:endParaRPr>
          </a:p>
        </p:txBody>
      </p:sp>
      <p:sp>
        <p:nvSpPr>
          <p:cNvPr id="136" name="PlaceHolder 2"/>
          <p:cNvSpPr>
            <a:spLocks noGrp="1"/>
          </p:cNvSpPr>
          <p:nvPr>
            <p:ph type="subTitle"/>
          </p:nvPr>
        </p:nvSpPr>
        <p:spPr>
          <a:xfrm>
            <a:off x="1523880" y="3877560"/>
            <a:ext cx="9142920" cy="1379160"/>
          </a:xfrm>
          <a:prstGeom prst="rect">
            <a:avLst/>
          </a:prstGeom>
          <a:noFill/>
          <a:ln w="0">
            <a:noFill/>
          </a:ln>
        </p:spPr>
        <p:txBody>
          <a:bodyPr lIns="0" rIns="0" tIns="0" bIns="0" anchor="t">
            <a:normAutofit/>
          </a:bodyPr>
          <a:p>
            <a:pPr indent="0" algn="ctr">
              <a:lnSpc>
                <a:spcPct val="90000"/>
              </a:lnSpc>
              <a:buNone/>
              <a:tabLst>
                <a:tab algn="l" pos="0"/>
              </a:tabLst>
            </a:pPr>
            <a:r>
              <a:rPr b="1" lang="fr-FR" sz="3200" spc="-1" strike="noStrike">
                <a:solidFill>
                  <a:srgbClr val="800f35"/>
                </a:solidFill>
                <a:latin typeface="Calibri"/>
                <a:ea typeface="Calibri"/>
              </a:rPr>
              <a:t>BTS SERVICES INFORMATIQUES AUX ORGANISATIONS</a:t>
            </a:r>
            <a:endParaRPr b="0" lang="fr-FR" sz="3200" spc="-1" strike="noStrike">
              <a:solidFill>
                <a:srgbClr val="000000"/>
              </a:solidFill>
              <a:latin typeface="Arial"/>
            </a:endParaRPr>
          </a:p>
        </p:txBody>
      </p:sp>
      <p:pic>
        <p:nvPicPr>
          <p:cNvPr id="137" name="Google Shape;100;p1" descr=""/>
          <p:cNvPicPr/>
          <p:nvPr/>
        </p:nvPicPr>
        <p:blipFill>
          <a:blip r:embed="rId1"/>
          <a:stretch/>
        </p:blipFill>
        <p:spPr>
          <a:xfrm>
            <a:off x="578160" y="2196000"/>
            <a:ext cx="2256480" cy="2580120"/>
          </a:xfrm>
          <a:prstGeom prst="rect">
            <a:avLst/>
          </a:prstGeom>
          <a:ln w="0">
            <a:noFill/>
          </a:ln>
        </p:spPr>
      </p:pic>
      <p:pic>
        <p:nvPicPr>
          <p:cNvPr id="138" name="Google Shape;101;p1" descr=""/>
          <p:cNvPicPr/>
          <p:nvPr/>
        </p:nvPicPr>
        <p:blipFill>
          <a:blip r:embed="rId2"/>
          <a:stretch/>
        </p:blipFill>
        <p:spPr>
          <a:xfrm>
            <a:off x="9612000" y="2196000"/>
            <a:ext cx="1960920" cy="2580120"/>
          </a:xfrm>
          <a:prstGeom prst="rect">
            <a:avLst/>
          </a:prstGeom>
          <a:ln w="0">
            <a:noFill/>
          </a:ln>
        </p:spPr>
      </p:pic>
    </p:spTree>
  </p:cSld>
  <p:transition spd="slow" advTm="5000">
    <p:fade/>
  </p:transition>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p:nvPr>
        </p:nvSpPr>
        <p:spPr>
          <a:xfrm>
            <a:off x="537120" y="1222200"/>
            <a:ext cx="5402520" cy="4781520"/>
          </a:xfrm>
          <a:prstGeom prst="rect">
            <a:avLst/>
          </a:prstGeom>
          <a:noFill/>
          <a:ln w="0">
            <a:noFill/>
          </a:ln>
        </p:spPr>
        <p:txBody>
          <a:bodyPr lIns="90000" rIns="90000" tIns="45000" bIns="45000" anchor="t">
            <a:normAutofit/>
          </a:bodyPr>
          <a:p>
            <a:pPr marL="228600" indent="-228600">
              <a:lnSpc>
                <a:spcPct val="90000"/>
              </a:lnSpc>
              <a:buClr>
                <a:srgbClr val="000000"/>
              </a:buClr>
              <a:buFont typeface="Arial"/>
              <a:buChar char="•"/>
            </a:pPr>
            <a:r>
              <a:rPr b="0" lang="fr-FR" sz="2800" spc="-1" strike="noStrike">
                <a:solidFill>
                  <a:srgbClr val="000000"/>
                </a:solidFill>
                <a:latin typeface="Calibri"/>
                <a:ea typeface="Calibri"/>
              </a:rPr>
              <a:t>Avoir un Baccalauréat</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La plupart des matières ne nécessitent pas de prérequis.</a:t>
            </a:r>
            <a:endParaRPr b="0" lang="fr-FR" sz="19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Le bac STMG option SIG et le bac STI2D option SIN ou le bac pro SEN/SN apportent des atouts qui seront réutilisés.</a:t>
            </a:r>
            <a:endParaRPr b="0" lang="fr-FR" sz="19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FR" sz="2800" spc="-1" strike="noStrike">
                <a:solidFill>
                  <a:srgbClr val="000000"/>
                </a:solidFill>
                <a:latin typeface="Calibri"/>
                <a:ea typeface="Calibri"/>
              </a:rPr>
              <a:t>Dans tous les cas, il faut…</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Aimer les </a:t>
            </a:r>
            <a:r>
              <a:rPr b="1" lang="fr-FR" sz="1900" spc="-1" strike="noStrike">
                <a:solidFill>
                  <a:srgbClr val="ab0044"/>
                </a:solidFill>
                <a:latin typeface="Calibri"/>
                <a:ea typeface="Calibri"/>
              </a:rPr>
              <a:t>énigmes</a:t>
            </a:r>
            <a:r>
              <a:rPr b="0" lang="fr-FR" sz="1900" spc="-1" strike="noStrike">
                <a:solidFill>
                  <a:srgbClr val="ab0044"/>
                </a:solidFill>
                <a:latin typeface="Calibri"/>
                <a:ea typeface="Calibri"/>
              </a:rPr>
              <a:t> </a:t>
            </a:r>
            <a:r>
              <a:rPr b="0" lang="fr-FR" sz="1900" spc="-1" strike="noStrike">
                <a:solidFill>
                  <a:srgbClr val="000000"/>
                </a:solidFill>
                <a:latin typeface="Calibri"/>
                <a:ea typeface="Calibri"/>
              </a:rPr>
              <a:t>et rassembler les </a:t>
            </a:r>
            <a:r>
              <a:rPr b="1" lang="fr-FR" sz="1900" spc="-1" strike="noStrike">
                <a:solidFill>
                  <a:srgbClr val="ab0044"/>
                </a:solidFill>
                <a:latin typeface="Calibri"/>
                <a:ea typeface="Calibri"/>
              </a:rPr>
              <a:t>indices</a:t>
            </a:r>
            <a:br>
              <a:rPr sz="3200"/>
            </a:br>
            <a:r>
              <a:rPr b="0" lang="fr-FR" sz="1100" spc="-1" strike="noStrike">
                <a:solidFill>
                  <a:srgbClr val="000000"/>
                </a:solidFill>
                <a:latin typeface="Calibri"/>
                <a:ea typeface="Calibri"/>
              </a:rPr>
              <a:t>(diagnostics, gestion d’incidents, débogage, analyse de code…)</a:t>
            </a:r>
            <a:endParaRPr b="0" lang="fr-FR" sz="11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Découvrir sans avoir de </a:t>
            </a:r>
            <a:r>
              <a:rPr b="1" lang="fr-FR" sz="1900" spc="-1" strike="noStrike">
                <a:solidFill>
                  <a:srgbClr val="ab0044"/>
                </a:solidFill>
                <a:latin typeface="Calibri"/>
                <a:ea typeface="Calibri"/>
              </a:rPr>
              <a:t>préjugés</a:t>
            </a:r>
            <a:br>
              <a:rPr sz="3200"/>
            </a:br>
            <a:r>
              <a:rPr b="0" lang="fr-FR" sz="1100" spc="-1" strike="noStrike">
                <a:solidFill>
                  <a:srgbClr val="000000"/>
                </a:solidFill>
                <a:latin typeface="Calibri"/>
                <a:ea typeface="Calibri"/>
              </a:rPr>
              <a:t>(nombreuses technologies et méthodes)</a:t>
            </a:r>
            <a:endParaRPr b="0" lang="fr-FR" sz="11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Consacrer du temps, </a:t>
            </a:r>
            <a:r>
              <a:rPr b="1" lang="fr-FR" sz="1900" spc="-1" strike="noStrike">
                <a:solidFill>
                  <a:srgbClr val="ab0044"/>
                </a:solidFill>
                <a:latin typeface="Calibri"/>
                <a:ea typeface="Calibri"/>
              </a:rPr>
              <a:t>comme pour une passion</a:t>
            </a:r>
            <a:r>
              <a:rPr b="0" lang="fr-FR" sz="1900" spc="-1" strike="noStrike">
                <a:solidFill>
                  <a:srgbClr val="000000"/>
                </a:solidFill>
                <a:latin typeface="Calibri"/>
                <a:ea typeface="Calibri"/>
              </a:rPr>
              <a:t>…</a:t>
            </a:r>
            <a:endParaRPr b="0" lang="fr-FR" sz="19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1900" spc="-1" strike="noStrike">
                <a:solidFill>
                  <a:srgbClr val="000000"/>
                </a:solidFill>
                <a:latin typeface="Calibri"/>
                <a:ea typeface="Calibri"/>
              </a:rPr>
              <a:t>S’intégrer en mode </a:t>
            </a:r>
            <a:r>
              <a:rPr b="1" lang="fr-FR" sz="1900" spc="-1" strike="noStrike">
                <a:solidFill>
                  <a:srgbClr val="ab0044"/>
                </a:solidFill>
                <a:latin typeface="Calibri"/>
                <a:ea typeface="Calibri"/>
              </a:rPr>
              <a:t>coopératif</a:t>
            </a:r>
            <a:br>
              <a:rPr sz="3200"/>
            </a:br>
            <a:r>
              <a:rPr b="0" lang="fr-FR" sz="1100" spc="-1" strike="noStrike">
                <a:solidFill>
                  <a:srgbClr val="000000"/>
                </a:solidFill>
                <a:latin typeface="Calibri"/>
                <a:ea typeface="Calibri"/>
              </a:rPr>
              <a:t>(projet en équipe)</a:t>
            </a:r>
            <a:endParaRPr b="0" lang="fr-FR" sz="1100" spc="-1" strike="noStrike">
              <a:solidFill>
                <a:srgbClr val="000000"/>
              </a:solidFill>
              <a:latin typeface="Arial"/>
            </a:endParaRPr>
          </a:p>
          <a:p>
            <a:pPr indent="0">
              <a:lnSpc>
                <a:spcPct val="90000"/>
              </a:lnSpc>
              <a:spcBef>
                <a:spcPts val="499"/>
              </a:spcBef>
              <a:buNone/>
              <a:tabLst>
                <a:tab algn="l" pos="0"/>
              </a:tabLst>
            </a:pPr>
            <a:endParaRPr b="0" lang="fr-FR" sz="1100" spc="-1" strike="noStrike">
              <a:solidFill>
                <a:srgbClr val="000000"/>
              </a:solidFill>
              <a:latin typeface="Arial"/>
            </a:endParaRPr>
          </a:p>
        </p:txBody>
      </p:sp>
      <p:sp>
        <p:nvSpPr>
          <p:cNvPr id="140"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CONDITIONS D’ADMISSION</a:t>
            </a:r>
            <a:endParaRPr b="0" lang="fr-FR" sz="4400" spc="-1" strike="noStrike">
              <a:solidFill>
                <a:srgbClr val="000000"/>
              </a:solidFill>
              <a:latin typeface="Arial"/>
            </a:endParaRPr>
          </a:p>
        </p:txBody>
      </p:sp>
      <p:sp>
        <p:nvSpPr>
          <p:cNvPr id="141" name="PlaceHolder 3"/>
          <p:cNvSpPr>
            <a:spLocks noGrp="1"/>
          </p:cNvSpPr>
          <p:nvPr>
            <p:ph type="dt" idx="4"/>
          </p:nvPr>
        </p:nvSpPr>
        <p:spPr>
          <a:xfrm>
            <a:off x="10831320" y="6253920"/>
            <a:ext cx="1050840" cy="158760"/>
          </a:xfrm>
          <a:prstGeom prst="rect">
            <a:avLst/>
          </a:prstGeom>
          <a:noFill/>
          <a:ln w="0">
            <a:noFill/>
          </a:ln>
        </p:spPr>
        <p:txBody>
          <a:bodyPr lIns="90000" rIns="90000" tIns="45000" bIns="45000" anchor="ctr">
            <a:noAutofit/>
          </a:bodyPr>
          <a:lstStyle>
            <a:lvl1pPr indent="0">
              <a:lnSpc>
                <a:spcPct val="100000"/>
              </a:lnSpc>
              <a:buNone/>
              <a:tabLst>
                <a:tab algn="l" pos="0"/>
              </a:tabLst>
              <a:defRPr b="0" lang="fr-FR" sz="1400" spc="-1" strike="noStrike">
                <a:solidFill>
                  <a:srgbClr val="ab0044"/>
                </a:solidFill>
                <a:latin typeface="Calibri"/>
                <a:ea typeface="Calibri"/>
              </a:defRPr>
            </a:lvl1pPr>
          </a:lstStyle>
          <a:p>
            <a:pPr indent="0">
              <a:lnSpc>
                <a:spcPct val="100000"/>
              </a:lnSpc>
              <a:buNone/>
              <a:tabLst>
                <a:tab algn="l" pos="0"/>
              </a:tabLst>
            </a:pPr>
            <a:r>
              <a:rPr b="0" lang="fr-FR" sz="1400" spc="-1" strike="noStrike">
                <a:solidFill>
                  <a:srgbClr val="ab0044"/>
                </a:solidFill>
                <a:latin typeface="Calibri"/>
                <a:ea typeface="Calibri"/>
              </a:rPr>
              <a:t>13/05/2020</a:t>
            </a:r>
            <a:endParaRPr b="0" lang="fr-FR" sz="1400" spc="-1" strike="noStrike">
              <a:solidFill>
                <a:srgbClr val="000000"/>
              </a:solidFill>
              <a:latin typeface="Times New Roman"/>
            </a:endParaRPr>
          </a:p>
        </p:txBody>
      </p:sp>
      <p:sp>
        <p:nvSpPr>
          <p:cNvPr id="142" name="PlaceHolder 4"/>
          <p:cNvSpPr>
            <a:spLocks noGrp="1"/>
          </p:cNvSpPr>
          <p:nvPr>
            <p:ph type="sldNum" idx="5"/>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11DF1DF2-7BC0-4296-B4C0-6F6DFDEA9C9C}" type="slidenum">
              <a:rPr b="1" lang="fr-FR" sz="1600" spc="-1" strike="noStrike">
                <a:solidFill>
                  <a:srgbClr val="800f35"/>
                </a:solidFill>
                <a:latin typeface="Calibri"/>
                <a:ea typeface="Calibri"/>
              </a:rPr>
              <a:t>2</a:t>
            </a:fld>
            <a:endParaRPr b="0" lang="fr-FR" sz="1600" spc="-1" strike="noStrike">
              <a:solidFill>
                <a:srgbClr val="000000"/>
              </a:solidFill>
              <a:latin typeface="Times New Roman"/>
            </a:endParaRPr>
          </a:p>
        </p:txBody>
      </p:sp>
      <p:sp>
        <p:nvSpPr>
          <p:cNvPr id="143" name="Google Shape;110;p2"/>
          <p:cNvSpPr/>
          <p:nvPr/>
        </p:nvSpPr>
        <p:spPr>
          <a:xfrm>
            <a:off x="10552320" y="4624920"/>
            <a:ext cx="1501560" cy="363600"/>
          </a:xfrm>
          <a:custGeom>
            <a:avLst/>
            <a:gdLst>
              <a:gd name="textAreaLeft" fmla="*/ 0 w 1501560"/>
              <a:gd name="textAreaRight" fmla="*/ 1502280 w 1501560"/>
              <a:gd name="textAreaTop" fmla="*/ 0 h 363600"/>
              <a:gd name="textAreaBottom" fmla="*/ 364320 h 363600"/>
            </a:gdLst>
            <a:ahLst/>
            <a:rect l="textAreaLeft" t="textAreaTop" r="textAreaRight" b="textAreaBottom"/>
            <a:pathLst>
              <a:path w="120000" h="120000">
                <a:moveTo>
                  <a:pt x="0" y="0"/>
                </a:moveTo>
                <a:lnTo>
                  <a:pt x="120000" y="0"/>
                </a:lnTo>
                <a:lnTo>
                  <a:pt x="120000" y="120000"/>
                </a:lnTo>
                <a:lnTo>
                  <a:pt x="0" y="120000"/>
                </a:lnTo>
                <a:close/>
                <a:moveTo>
                  <a:pt x="-26418" y="35116"/>
                </a:moveTo>
                <a:lnTo>
                  <a:pt x="-19792" y="61505"/>
                </a:lnTo>
                <a:lnTo>
                  <a:pt x="-856" y="61505"/>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Organisation</a:t>
            </a:r>
            <a:endParaRPr b="0" lang="fr-FR" sz="1800" spc="-1" strike="noStrike">
              <a:solidFill>
                <a:srgbClr val="ffffff"/>
              </a:solidFill>
              <a:latin typeface="Arial"/>
            </a:endParaRPr>
          </a:p>
        </p:txBody>
      </p:sp>
      <p:sp>
        <p:nvSpPr>
          <p:cNvPr id="144" name="Google Shape;111;p2"/>
          <p:cNvSpPr/>
          <p:nvPr/>
        </p:nvSpPr>
        <p:spPr>
          <a:xfrm>
            <a:off x="10433520" y="1180440"/>
            <a:ext cx="1357200" cy="363960"/>
          </a:xfrm>
          <a:custGeom>
            <a:avLst/>
            <a:gdLst>
              <a:gd name="textAreaLeft" fmla="*/ 0 w 1357200"/>
              <a:gd name="textAreaRight" fmla="*/ 1357920 w 1357200"/>
              <a:gd name="textAreaTop" fmla="*/ 0 h 363960"/>
              <a:gd name="textAreaBottom" fmla="*/ 364680 h 363960"/>
            </a:gdLst>
            <a:ahLst/>
            <a:rect l="textAreaLeft" t="textAreaTop" r="textAreaRight" b="textAreaBottom"/>
            <a:pathLst>
              <a:path w="120000" h="120000">
                <a:moveTo>
                  <a:pt x="0" y="0"/>
                </a:moveTo>
                <a:lnTo>
                  <a:pt x="120000" y="0"/>
                </a:lnTo>
                <a:lnTo>
                  <a:pt x="120000" y="120000"/>
                </a:lnTo>
                <a:lnTo>
                  <a:pt x="0" y="120000"/>
                </a:lnTo>
                <a:close/>
                <a:moveTo>
                  <a:pt x="-1456" y="22500"/>
                </a:moveTo>
                <a:lnTo>
                  <a:pt x="-20000" y="22500"/>
                </a:lnTo>
                <a:lnTo>
                  <a:pt x="-38914" y="88744"/>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Curiosité</a:t>
            </a:r>
            <a:endParaRPr b="0" lang="fr-FR" sz="1800" spc="-1" strike="noStrike">
              <a:solidFill>
                <a:srgbClr val="ffffff"/>
              </a:solidFill>
              <a:latin typeface="Arial"/>
            </a:endParaRPr>
          </a:p>
        </p:txBody>
      </p:sp>
      <p:sp>
        <p:nvSpPr>
          <p:cNvPr id="145" name="Google Shape;112;p2"/>
          <p:cNvSpPr/>
          <p:nvPr/>
        </p:nvSpPr>
        <p:spPr>
          <a:xfrm>
            <a:off x="10866960" y="1944000"/>
            <a:ext cx="1149840" cy="372960"/>
          </a:xfrm>
          <a:custGeom>
            <a:avLst/>
            <a:gdLst>
              <a:gd name="textAreaLeft" fmla="*/ 0 w 1149840"/>
              <a:gd name="textAreaRight" fmla="*/ 1150560 w 1149840"/>
              <a:gd name="textAreaTop" fmla="*/ 0 h 372960"/>
              <a:gd name="textAreaBottom" fmla="*/ 373680 h 372960"/>
            </a:gdLst>
            <a:ahLst/>
            <a:rect l="textAreaLeft" t="textAreaTop" r="textAreaRight" b="textAreaBottom"/>
            <a:pathLst>
              <a:path w="120000" h="120000">
                <a:moveTo>
                  <a:pt x="0" y="0"/>
                </a:moveTo>
                <a:lnTo>
                  <a:pt x="120000" y="0"/>
                </a:lnTo>
                <a:lnTo>
                  <a:pt x="120000" y="120000"/>
                </a:lnTo>
                <a:lnTo>
                  <a:pt x="0" y="120000"/>
                </a:lnTo>
                <a:close/>
                <a:moveTo>
                  <a:pt x="742" y="22500"/>
                </a:moveTo>
                <a:lnTo>
                  <a:pt x="-20000" y="22500"/>
                </a:lnTo>
                <a:lnTo>
                  <a:pt x="-58930" y="61698"/>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Logique</a:t>
            </a:r>
            <a:endParaRPr b="0" lang="fr-FR" sz="1800" spc="-1" strike="noStrike">
              <a:solidFill>
                <a:srgbClr val="ffffff"/>
              </a:solidFill>
              <a:latin typeface="Arial"/>
            </a:endParaRPr>
          </a:p>
        </p:txBody>
      </p:sp>
      <p:sp>
        <p:nvSpPr>
          <p:cNvPr id="146" name="Google Shape;113;p2"/>
          <p:cNvSpPr/>
          <p:nvPr/>
        </p:nvSpPr>
        <p:spPr>
          <a:xfrm>
            <a:off x="6053040" y="3045240"/>
            <a:ext cx="1263600" cy="521640"/>
          </a:xfrm>
          <a:custGeom>
            <a:avLst/>
            <a:gdLst>
              <a:gd name="textAreaLeft" fmla="*/ 0 w 1263600"/>
              <a:gd name="textAreaRight" fmla="*/ 1264320 w 1263600"/>
              <a:gd name="textAreaTop" fmla="*/ 0 h 521640"/>
              <a:gd name="textAreaBottom" fmla="*/ 522360 h 521640"/>
            </a:gdLst>
            <a:ahLst/>
            <a:rect l="textAreaLeft" t="textAreaTop" r="textAreaRight" b="textAreaBottom"/>
            <a:pathLst>
              <a:path w="120000" h="120000">
                <a:moveTo>
                  <a:pt x="0" y="0"/>
                </a:moveTo>
                <a:lnTo>
                  <a:pt x="120000" y="0"/>
                </a:lnTo>
                <a:lnTo>
                  <a:pt x="120000" y="120000"/>
                </a:lnTo>
                <a:lnTo>
                  <a:pt x="0" y="120000"/>
                </a:lnTo>
                <a:close/>
                <a:moveTo>
                  <a:pt x="122857" y="45455"/>
                </a:moveTo>
                <a:lnTo>
                  <a:pt x="143516" y="44698"/>
                </a:lnTo>
                <a:lnTo>
                  <a:pt x="162151" y="44963"/>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Créativité</a:t>
            </a:r>
            <a:endParaRPr b="0" lang="fr-FR" sz="1800" spc="-1" strike="noStrike">
              <a:solidFill>
                <a:srgbClr val="ffffff"/>
              </a:solidFill>
              <a:latin typeface="Arial"/>
            </a:endParaRPr>
          </a:p>
        </p:txBody>
      </p:sp>
      <p:sp>
        <p:nvSpPr>
          <p:cNvPr id="147" name="Google Shape;114;p2"/>
          <p:cNvSpPr/>
          <p:nvPr/>
        </p:nvSpPr>
        <p:spPr>
          <a:xfrm>
            <a:off x="10214640" y="5217480"/>
            <a:ext cx="1863000" cy="363600"/>
          </a:xfrm>
          <a:custGeom>
            <a:avLst/>
            <a:gdLst>
              <a:gd name="textAreaLeft" fmla="*/ 0 w 1863000"/>
              <a:gd name="textAreaRight" fmla="*/ 1863720 w 1863000"/>
              <a:gd name="textAreaTop" fmla="*/ 0 h 363600"/>
              <a:gd name="textAreaBottom" fmla="*/ 364320 h 363600"/>
            </a:gdLst>
            <a:ahLst/>
            <a:rect l="textAreaLeft" t="textAreaTop" r="textAreaRight" b="textAreaBottom"/>
            <a:pathLst>
              <a:path w="120000" h="120000">
                <a:moveTo>
                  <a:pt x="0" y="0"/>
                </a:moveTo>
                <a:lnTo>
                  <a:pt x="120000" y="0"/>
                </a:lnTo>
                <a:lnTo>
                  <a:pt x="120000" y="120000"/>
                </a:lnTo>
                <a:lnTo>
                  <a:pt x="0" y="120000"/>
                </a:lnTo>
                <a:close/>
                <a:moveTo>
                  <a:pt x="-2737" y="58848"/>
                </a:moveTo>
                <a:lnTo>
                  <a:pt x="-21778" y="60654"/>
                </a:lnTo>
                <a:lnTo>
                  <a:pt x="-26230" y="31000"/>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Esprit d’équipe</a:t>
            </a:r>
            <a:endParaRPr b="0" lang="fr-FR" sz="1800" spc="-1" strike="noStrike">
              <a:solidFill>
                <a:srgbClr val="ffffff"/>
              </a:solidFill>
              <a:latin typeface="Arial"/>
            </a:endParaRPr>
          </a:p>
        </p:txBody>
      </p:sp>
      <p:sp>
        <p:nvSpPr>
          <p:cNvPr id="148" name="Google Shape;115;p2"/>
          <p:cNvSpPr/>
          <p:nvPr/>
        </p:nvSpPr>
        <p:spPr>
          <a:xfrm>
            <a:off x="6011280" y="4259880"/>
            <a:ext cx="1501920" cy="464040"/>
          </a:xfrm>
          <a:custGeom>
            <a:avLst/>
            <a:gdLst>
              <a:gd name="textAreaLeft" fmla="*/ 0 w 1501920"/>
              <a:gd name="textAreaRight" fmla="*/ 1502640 w 1501920"/>
              <a:gd name="textAreaTop" fmla="*/ 0 h 464040"/>
              <a:gd name="textAreaBottom" fmla="*/ 464760 h 464040"/>
            </a:gdLst>
            <a:ahLst/>
            <a:rect l="textAreaLeft" t="textAreaTop" r="textAreaRight" b="textAreaBottom"/>
            <a:pathLst>
              <a:path w="120000" h="120000">
                <a:moveTo>
                  <a:pt x="0" y="0"/>
                </a:moveTo>
                <a:lnTo>
                  <a:pt x="120000" y="0"/>
                </a:lnTo>
                <a:lnTo>
                  <a:pt x="120000" y="120000"/>
                </a:lnTo>
                <a:lnTo>
                  <a:pt x="0" y="120000"/>
                </a:lnTo>
                <a:close/>
                <a:moveTo>
                  <a:pt x="119608" y="54150"/>
                </a:moveTo>
                <a:lnTo>
                  <a:pt x="129649" y="54149"/>
                </a:lnTo>
                <a:lnTo>
                  <a:pt x="148931" y="-22484"/>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Réflexion</a:t>
            </a:r>
            <a:endParaRPr b="0" lang="fr-FR" sz="1800" spc="-1" strike="noStrike">
              <a:solidFill>
                <a:srgbClr val="ffffff"/>
              </a:solidFill>
              <a:latin typeface="Arial"/>
            </a:endParaRPr>
          </a:p>
        </p:txBody>
      </p:sp>
      <p:sp>
        <p:nvSpPr>
          <p:cNvPr id="149" name="Google Shape;116;p2"/>
          <p:cNvSpPr/>
          <p:nvPr/>
        </p:nvSpPr>
        <p:spPr>
          <a:xfrm>
            <a:off x="6015600" y="1812600"/>
            <a:ext cx="1501560" cy="464040"/>
          </a:xfrm>
          <a:custGeom>
            <a:avLst/>
            <a:gdLst>
              <a:gd name="textAreaLeft" fmla="*/ 0 w 1501560"/>
              <a:gd name="textAreaRight" fmla="*/ 1502280 w 1501560"/>
              <a:gd name="textAreaTop" fmla="*/ 0 h 464040"/>
              <a:gd name="textAreaBottom" fmla="*/ 464760 h 464040"/>
            </a:gdLst>
            <a:ahLst/>
            <a:rect l="textAreaLeft" t="textAreaTop" r="textAreaRight" b="textAreaBottom"/>
            <a:pathLst>
              <a:path w="120000" h="120000">
                <a:moveTo>
                  <a:pt x="0" y="0"/>
                </a:moveTo>
                <a:lnTo>
                  <a:pt x="120000" y="0"/>
                </a:lnTo>
                <a:lnTo>
                  <a:pt x="120000" y="120000"/>
                </a:lnTo>
                <a:lnTo>
                  <a:pt x="0" y="120000"/>
                </a:lnTo>
                <a:close/>
                <a:moveTo>
                  <a:pt x="119608" y="54150"/>
                </a:moveTo>
                <a:lnTo>
                  <a:pt x="129649" y="54149"/>
                </a:lnTo>
                <a:lnTo>
                  <a:pt x="152441" y="119176"/>
                </a:lnTo>
              </a:path>
            </a:pathLst>
          </a:custGeom>
          <a:solidFill>
            <a:srgbClr val="ab0044"/>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Analyse</a:t>
            </a:r>
            <a:endParaRPr b="0" lang="fr-FR" sz="1800" spc="-1" strike="noStrike">
              <a:solidFill>
                <a:srgbClr val="ffffff"/>
              </a:solidFill>
              <a:latin typeface="Arial"/>
            </a:endParaRPr>
          </a:p>
        </p:txBody>
      </p:sp>
      <p:pic>
        <p:nvPicPr>
          <p:cNvPr id="150" name="Google Shape;117;p2" descr=""/>
          <p:cNvPicPr/>
          <p:nvPr/>
        </p:nvPicPr>
        <p:blipFill>
          <a:blip r:embed="rId1"/>
          <a:stretch/>
        </p:blipFill>
        <p:spPr>
          <a:xfrm flipH="1">
            <a:off x="8274600" y="1798920"/>
            <a:ext cx="1691280" cy="3014640"/>
          </a:xfrm>
          <a:prstGeom prst="rect">
            <a:avLst/>
          </a:prstGeom>
          <a:ln w="0">
            <a:noFill/>
          </a:ln>
        </p:spPr>
      </p:pic>
      <p:sp>
        <p:nvSpPr>
          <p:cNvPr id="151" name="Google Shape;118;p2"/>
          <p:cNvSpPr/>
          <p:nvPr/>
        </p:nvSpPr>
        <p:spPr>
          <a:xfrm>
            <a:off x="7781760" y="967320"/>
            <a:ext cx="2718000" cy="4632480"/>
          </a:xfrm>
          <a:prstGeom prst="ellipse">
            <a:avLst/>
          </a:prstGeom>
          <a:noFill/>
          <a:ln w="38100">
            <a:solidFill>
              <a:srgbClr val="800f35"/>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152" name="Google Shape;119;p2"/>
          <p:cNvSpPr/>
          <p:nvPr/>
        </p:nvSpPr>
        <p:spPr>
          <a:xfrm>
            <a:off x="723960" y="5799960"/>
            <a:ext cx="11158560" cy="324000"/>
          </a:xfrm>
          <a:prstGeom prst="roundRect">
            <a:avLst>
              <a:gd name="adj" fmla="val 50000"/>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Il n'est pas nécessaire d'avoir son propre ordinateur, il est toutefois possible d’apporter le sien</a:t>
            </a:r>
            <a:endParaRPr b="0" lang="fr-FR" sz="1400" spc="-1" strike="noStrike">
              <a:solidFill>
                <a:srgbClr val="000000"/>
              </a:solidFill>
              <a:latin typeface="Arial"/>
            </a:endParaRPr>
          </a:p>
        </p:txBody>
      </p:sp>
    </p:spTree>
  </p:cSld>
  <p:transition spd="slow" advTm="15000">
    <p:fade/>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DOMAINES</a:t>
            </a:r>
            <a:endParaRPr b="0" lang="fr-FR" sz="4400" spc="-1" strike="noStrike">
              <a:solidFill>
                <a:srgbClr val="000000"/>
              </a:solidFill>
              <a:latin typeface="Arial"/>
            </a:endParaRPr>
          </a:p>
        </p:txBody>
      </p:sp>
      <p:sp>
        <p:nvSpPr>
          <p:cNvPr id="154" name="PlaceHolder 2"/>
          <p:cNvSpPr>
            <a:spLocks noGrp="1"/>
          </p:cNvSpPr>
          <p:nvPr>
            <p:ph type="sldNum" idx="6"/>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E004553C-5D81-443D-82B7-D8843A1B4D8D}" type="slidenum">
              <a:rPr b="1" lang="fr-FR" sz="1600" spc="-1" strike="noStrike">
                <a:solidFill>
                  <a:srgbClr val="800f35"/>
                </a:solidFill>
                <a:latin typeface="Calibri"/>
                <a:ea typeface="Calibri"/>
              </a:rPr>
              <a:t>3</a:t>
            </a:fld>
            <a:endParaRPr b="0" lang="fr-FR" sz="1600" spc="-1" strike="noStrike">
              <a:solidFill>
                <a:srgbClr val="000000"/>
              </a:solidFill>
              <a:latin typeface="Times New Roman"/>
            </a:endParaRPr>
          </a:p>
        </p:txBody>
      </p:sp>
      <p:pic>
        <p:nvPicPr>
          <p:cNvPr id="155" name="Google Shape;127;p3" descr=""/>
          <p:cNvPicPr/>
          <p:nvPr/>
        </p:nvPicPr>
        <p:blipFill>
          <a:blip r:embed="rId1"/>
          <a:stretch/>
        </p:blipFill>
        <p:spPr>
          <a:xfrm>
            <a:off x="8046000" y="4481280"/>
            <a:ext cx="813600" cy="370440"/>
          </a:xfrm>
          <a:prstGeom prst="rect">
            <a:avLst/>
          </a:prstGeom>
          <a:ln w="0">
            <a:noFill/>
          </a:ln>
        </p:spPr>
      </p:pic>
      <p:sp>
        <p:nvSpPr>
          <p:cNvPr id="156" name="Google Shape;128;p3"/>
          <p:cNvSpPr/>
          <p:nvPr/>
        </p:nvSpPr>
        <p:spPr>
          <a:xfrm>
            <a:off x="2548440" y="1191960"/>
            <a:ext cx="6881400" cy="4122000"/>
          </a:xfrm>
          <a:prstGeom prst="rect">
            <a:avLst/>
          </a:prstGeom>
          <a:noFill/>
          <a:ln w="76200">
            <a:solidFill>
              <a:srgbClr val="13726a">
                <a:alpha val="64000"/>
              </a:srgbClr>
            </a:solidFill>
            <a:prstDash val="dash"/>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157" name="Google Shape;129;p3"/>
          <p:cNvSpPr/>
          <p:nvPr/>
        </p:nvSpPr>
        <p:spPr>
          <a:xfrm>
            <a:off x="3036600" y="1850760"/>
            <a:ext cx="2364840" cy="973800"/>
          </a:xfrm>
          <a:prstGeom prst="snip2DiagRect">
            <a:avLst>
              <a:gd name="adj1" fmla="val 16667"/>
              <a:gd name="adj2" fmla="val 0"/>
            </a:avLst>
          </a:prstGeom>
          <a:solidFill>
            <a:srgbClr val="36464e"/>
          </a:solidFill>
          <a:ln w="12700">
            <a:solidFill>
              <a:srgbClr val="595959"/>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a:solidFill>
                  <a:srgbClr val="ffffff"/>
                </a:solidFill>
                <a:latin typeface="Calibri"/>
                <a:ea typeface="Calibri"/>
              </a:rPr>
              <a:t>RÉSEAU &amp; SYSTÈMES</a:t>
            </a:r>
            <a:endParaRPr b="0" lang="fr-FR" sz="1800" spc="-1" strike="noStrike">
              <a:solidFill>
                <a:srgbClr val="000000"/>
              </a:solidFill>
              <a:latin typeface="Arial"/>
            </a:endParaRPr>
          </a:p>
        </p:txBody>
      </p:sp>
      <p:sp>
        <p:nvSpPr>
          <p:cNvPr id="158" name="Google Shape;130;p3"/>
          <p:cNvSpPr/>
          <p:nvPr/>
        </p:nvSpPr>
        <p:spPr>
          <a:xfrm>
            <a:off x="6613200" y="1850760"/>
            <a:ext cx="2364840" cy="973800"/>
          </a:xfrm>
          <a:prstGeom prst="snip2DiagRect">
            <a:avLst>
              <a:gd name="adj1" fmla="val 0"/>
              <a:gd name="adj2" fmla="val 16667"/>
            </a:avLst>
          </a:prstGeom>
          <a:solidFill>
            <a:srgbClr val="36464e"/>
          </a:solidFill>
          <a:ln w="12700">
            <a:solidFill>
              <a:srgbClr val="595959"/>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a:solidFill>
                  <a:srgbClr val="ffffff"/>
                </a:solidFill>
                <a:latin typeface="Calibri"/>
                <a:ea typeface="Calibri"/>
              </a:rPr>
              <a:t>DÉVELOPPEMENT</a:t>
            </a:r>
            <a:endParaRPr b="0" lang="fr-FR" sz="1800" spc="-1" strike="noStrike">
              <a:solidFill>
                <a:srgbClr val="000000"/>
              </a:solidFill>
              <a:latin typeface="Arial"/>
            </a:endParaRPr>
          </a:p>
        </p:txBody>
      </p:sp>
      <p:sp>
        <p:nvSpPr>
          <p:cNvPr id="159" name="Google Shape;131;p3"/>
          <p:cNvSpPr/>
          <p:nvPr/>
        </p:nvSpPr>
        <p:spPr>
          <a:xfrm>
            <a:off x="3036600" y="3522240"/>
            <a:ext cx="2364840" cy="973800"/>
          </a:xfrm>
          <a:prstGeom prst="snip2DiagRect">
            <a:avLst>
              <a:gd name="adj1" fmla="val 0"/>
              <a:gd name="adj2" fmla="val 16667"/>
            </a:avLst>
          </a:prstGeom>
          <a:solidFill>
            <a:srgbClr val="36464e"/>
          </a:solidFill>
          <a:ln w="12700">
            <a:solidFill>
              <a:srgbClr val="595959"/>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a:solidFill>
                  <a:srgbClr val="ffffff"/>
                </a:solidFill>
                <a:latin typeface="Calibri"/>
                <a:ea typeface="Calibri"/>
              </a:rPr>
              <a:t>BASES DE DONNÉES</a:t>
            </a:r>
            <a:endParaRPr b="0" lang="fr-FR" sz="1800" spc="-1" strike="noStrike">
              <a:solidFill>
                <a:srgbClr val="000000"/>
              </a:solidFill>
              <a:latin typeface="Arial"/>
            </a:endParaRPr>
          </a:p>
        </p:txBody>
      </p:sp>
      <p:sp>
        <p:nvSpPr>
          <p:cNvPr id="160" name="Google Shape;132;p3"/>
          <p:cNvSpPr/>
          <p:nvPr/>
        </p:nvSpPr>
        <p:spPr>
          <a:xfrm>
            <a:off x="6613200" y="3522240"/>
            <a:ext cx="2364840" cy="973800"/>
          </a:xfrm>
          <a:prstGeom prst="snip2DiagRect">
            <a:avLst>
              <a:gd name="adj1" fmla="val 18519"/>
              <a:gd name="adj2" fmla="val 0"/>
            </a:avLst>
          </a:prstGeom>
          <a:solidFill>
            <a:srgbClr val="ab0044"/>
          </a:solidFill>
          <a:ln w="12700">
            <a:solidFill>
              <a:srgbClr val="595959"/>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a:solidFill>
                  <a:srgbClr val="ffffff"/>
                </a:solidFill>
                <a:latin typeface="Calibri"/>
                <a:ea typeface="Calibri"/>
              </a:rPr>
              <a:t>CYBERSÉCURITÉ</a:t>
            </a:r>
            <a:endParaRPr b="0" lang="fr-FR" sz="1800" spc="-1" strike="noStrike">
              <a:solidFill>
                <a:srgbClr val="ffffff"/>
              </a:solidFill>
              <a:latin typeface="Arial"/>
            </a:endParaRPr>
          </a:p>
        </p:txBody>
      </p:sp>
      <p:sp>
        <p:nvSpPr>
          <p:cNvPr id="161" name="Google Shape;133;p3"/>
          <p:cNvSpPr/>
          <p:nvPr/>
        </p:nvSpPr>
        <p:spPr>
          <a:xfrm>
            <a:off x="10226880" y="1106280"/>
            <a:ext cx="58536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C#</a:t>
            </a:r>
            <a:endParaRPr b="0" lang="fr-FR" sz="1800" spc="-1" strike="noStrike">
              <a:solidFill>
                <a:srgbClr val="000000"/>
              </a:solidFill>
              <a:latin typeface="Arial"/>
            </a:endParaRPr>
          </a:p>
        </p:txBody>
      </p:sp>
      <p:sp>
        <p:nvSpPr>
          <p:cNvPr id="162" name="Google Shape;134;p3"/>
          <p:cNvSpPr/>
          <p:nvPr/>
        </p:nvSpPr>
        <p:spPr>
          <a:xfrm>
            <a:off x="10549440" y="1639440"/>
            <a:ext cx="81432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JAVA</a:t>
            </a:r>
            <a:endParaRPr b="0" lang="fr-FR" sz="1800" spc="-1" strike="noStrike">
              <a:solidFill>
                <a:srgbClr val="000000"/>
              </a:solidFill>
              <a:latin typeface="Arial"/>
            </a:endParaRPr>
          </a:p>
        </p:txBody>
      </p:sp>
      <p:sp>
        <p:nvSpPr>
          <p:cNvPr id="163" name="Google Shape;135;p3"/>
          <p:cNvSpPr/>
          <p:nvPr/>
        </p:nvSpPr>
        <p:spPr>
          <a:xfrm>
            <a:off x="9692280" y="1931040"/>
            <a:ext cx="120636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400" spc="-1" strike="noStrike">
                <a:solidFill>
                  <a:srgbClr val="ab1547"/>
                </a:solidFill>
                <a:latin typeface="Calibri"/>
                <a:ea typeface="Calibri"/>
              </a:rPr>
              <a:t>HTML/CSS</a:t>
            </a:r>
            <a:endParaRPr b="0" lang="fr-FR" sz="1400" spc="-1" strike="noStrike">
              <a:solidFill>
                <a:srgbClr val="000000"/>
              </a:solidFill>
              <a:latin typeface="Arial"/>
            </a:endParaRPr>
          </a:p>
        </p:txBody>
      </p:sp>
      <p:sp>
        <p:nvSpPr>
          <p:cNvPr id="164" name="Google Shape;136;p3"/>
          <p:cNvSpPr/>
          <p:nvPr/>
        </p:nvSpPr>
        <p:spPr>
          <a:xfrm>
            <a:off x="10586160" y="1423440"/>
            <a:ext cx="105120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800" spc="-1" strike="noStrike">
                <a:solidFill>
                  <a:srgbClr val="36464e"/>
                </a:solidFill>
                <a:latin typeface="Calibri"/>
                <a:ea typeface="Calibri"/>
              </a:rPr>
              <a:t>PYTHON</a:t>
            </a:r>
            <a:endParaRPr b="0" lang="fr-FR" sz="1800" spc="-1" strike="noStrike">
              <a:solidFill>
                <a:srgbClr val="000000"/>
              </a:solidFill>
              <a:latin typeface="Arial"/>
            </a:endParaRPr>
          </a:p>
        </p:txBody>
      </p:sp>
      <p:sp>
        <p:nvSpPr>
          <p:cNvPr id="165" name="Google Shape;137;p3"/>
          <p:cNvSpPr/>
          <p:nvPr/>
        </p:nvSpPr>
        <p:spPr>
          <a:xfrm>
            <a:off x="144720" y="2052000"/>
            <a:ext cx="131580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36464e"/>
                </a:solidFill>
                <a:latin typeface="Calibri"/>
                <a:ea typeface="Calibri"/>
              </a:rPr>
              <a:t>ROUTAGE</a:t>
            </a:r>
            <a:endParaRPr b="0" lang="fr-FR" sz="1800" spc="-1" strike="noStrike">
              <a:solidFill>
                <a:srgbClr val="000000"/>
              </a:solidFill>
              <a:latin typeface="Arial"/>
            </a:endParaRPr>
          </a:p>
        </p:txBody>
      </p:sp>
      <p:sp>
        <p:nvSpPr>
          <p:cNvPr id="166" name="Google Shape;138;p3"/>
          <p:cNvSpPr/>
          <p:nvPr/>
        </p:nvSpPr>
        <p:spPr>
          <a:xfrm>
            <a:off x="1344960" y="2222280"/>
            <a:ext cx="7286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LDAP</a:t>
            </a:r>
            <a:endParaRPr b="0" lang="fr-FR" sz="1600" spc="-1" strike="noStrike">
              <a:solidFill>
                <a:srgbClr val="000000"/>
              </a:solidFill>
              <a:latin typeface="Arial"/>
            </a:endParaRPr>
          </a:p>
        </p:txBody>
      </p:sp>
      <p:sp>
        <p:nvSpPr>
          <p:cNvPr id="167" name="Google Shape;139;p3"/>
          <p:cNvSpPr/>
          <p:nvPr/>
        </p:nvSpPr>
        <p:spPr>
          <a:xfrm>
            <a:off x="1388160" y="1212120"/>
            <a:ext cx="4964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ab1547"/>
                </a:solidFill>
                <a:latin typeface="Calibri"/>
                <a:ea typeface="Calibri"/>
              </a:rPr>
              <a:t>OS</a:t>
            </a:r>
            <a:endParaRPr b="0" lang="fr-FR" sz="1600" spc="-1" strike="noStrike">
              <a:solidFill>
                <a:srgbClr val="000000"/>
              </a:solidFill>
              <a:latin typeface="Arial"/>
            </a:endParaRPr>
          </a:p>
        </p:txBody>
      </p:sp>
      <p:sp>
        <p:nvSpPr>
          <p:cNvPr id="168" name="Google Shape;140;p3"/>
          <p:cNvSpPr/>
          <p:nvPr/>
        </p:nvSpPr>
        <p:spPr>
          <a:xfrm>
            <a:off x="735120" y="1566000"/>
            <a:ext cx="120636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TCP/IP</a:t>
            </a:r>
            <a:endParaRPr b="0" lang="fr-FR" sz="1800" spc="-1" strike="noStrike">
              <a:solidFill>
                <a:srgbClr val="000000"/>
              </a:solidFill>
              <a:latin typeface="Arial"/>
            </a:endParaRPr>
          </a:p>
        </p:txBody>
      </p:sp>
      <p:sp>
        <p:nvSpPr>
          <p:cNvPr id="169" name="Google Shape;141;p3"/>
          <p:cNvSpPr/>
          <p:nvPr/>
        </p:nvSpPr>
        <p:spPr>
          <a:xfrm>
            <a:off x="605520" y="2435760"/>
            <a:ext cx="15836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600" spc="-1" strike="noStrike">
                <a:solidFill>
                  <a:srgbClr val="000000"/>
                </a:solidFill>
                <a:latin typeface="Calibri"/>
                <a:ea typeface="Calibri"/>
              </a:rPr>
              <a:t>SUPERVISION</a:t>
            </a:r>
            <a:endParaRPr b="0" lang="fr-FR" sz="1600" spc="-1" strike="noStrike">
              <a:solidFill>
                <a:srgbClr val="000000"/>
              </a:solidFill>
              <a:latin typeface="Arial"/>
            </a:endParaRPr>
          </a:p>
        </p:txBody>
      </p:sp>
      <p:sp>
        <p:nvSpPr>
          <p:cNvPr id="170" name="Google Shape;142;p3"/>
          <p:cNvSpPr/>
          <p:nvPr/>
        </p:nvSpPr>
        <p:spPr>
          <a:xfrm>
            <a:off x="574920" y="1879920"/>
            <a:ext cx="172908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ab0044"/>
                </a:solidFill>
                <a:latin typeface="Calibri"/>
                <a:ea typeface="Calibri"/>
              </a:rPr>
              <a:t>VIRTUALISATION</a:t>
            </a:r>
            <a:endParaRPr b="0" lang="fr-FR" sz="1600" spc="-1" strike="noStrike">
              <a:solidFill>
                <a:srgbClr val="000000"/>
              </a:solidFill>
              <a:latin typeface="Arial"/>
            </a:endParaRPr>
          </a:p>
        </p:txBody>
      </p:sp>
      <p:sp>
        <p:nvSpPr>
          <p:cNvPr id="171" name="Google Shape;143;p3"/>
          <p:cNvSpPr/>
          <p:nvPr/>
        </p:nvSpPr>
        <p:spPr>
          <a:xfrm>
            <a:off x="10047240" y="2448360"/>
            <a:ext cx="75492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800" spc="-1" strike="noStrike">
                <a:solidFill>
                  <a:srgbClr val="36464e"/>
                </a:solidFill>
                <a:latin typeface="Calibri"/>
                <a:ea typeface="Calibri"/>
              </a:rPr>
              <a:t>UML</a:t>
            </a:r>
            <a:endParaRPr b="0" lang="fr-FR" sz="1800" spc="-1" strike="noStrike">
              <a:solidFill>
                <a:srgbClr val="000000"/>
              </a:solidFill>
              <a:latin typeface="Arial"/>
            </a:endParaRPr>
          </a:p>
        </p:txBody>
      </p:sp>
      <p:sp>
        <p:nvSpPr>
          <p:cNvPr id="172" name="Google Shape;144;p3"/>
          <p:cNvSpPr/>
          <p:nvPr/>
        </p:nvSpPr>
        <p:spPr>
          <a:xfrm>
            <a:off x="11068920" y="1800000"/>
            <a:ext cx="7286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AGILE</a:t>
            </a:r>
            <a:endParaRPr b="0" lang="fr-FR" sz="1600" spc="-1" strike="noStrike">
              <a:solidFill>
                <a:srgbClr val="000000"/>
              </a:solidFill>
              <a:latin typeface="Arial"/>
            </a:endParaRPr>
          </a:p>
        </p:txBody>
      </p:sp>
      <p:sp>
        <p:nvSpPr>
          <p:cNvPr id="173" name="Google Shape;145;p3"/>
          <p:cNvSpPr/>
          <p:nvPr/>
        </p:nvSpPr>
        <p:spPr>
          <a:xfrm>
            <a:off x="1089000" y="4572720"/>
            <a:ext cx="72864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800" spc="-1" strike="noStrike">
                <a:solidFill>
                  <a:srgbClr val="ab1547"/>
                </a:solidFill>
                <a:latin typeface="Calibri"/>
                <a:ea typeface="Calibri"/>
              </a:rPr>
              <a:t>SQL</a:t>
            </a:r>
            <a:endParaRPr b="0" lang="fr-FR" sz="1800" spc="-1" strike="noStrike">
              <a:solidFill>
                <a:srgbClr val="000000"/>
              </a:solidFill>
              <a:latin typeface="Arial"/>
            </a:endParaRPr>
          </a:p>
        </p:txBody>
      </p:sp>
      <p:sp>
        <p:nvSpPr>
          <p:cNvPr id="174" name="Google Shape;146;p3"/>
          <p:cNvSpPr/>
          <p:nvPr/>
        </p:nvSpPr>
        <p:spPr>
          <a:xfrm>
            <a:off x="126720" y="4294440"/>
            <a:ext cx="229752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MODÉLISATION</a:t>
            </a:r>
            <a:endParaRPr b="0" lang="fr-FR" sz="1800" spc="-1" strike="noStrike">
              <a:solidFill>
                <a:srgbClr val="000000"/>
              </a:solidFill>
              <a:latin typeface="Arial"/>
            </a:endParaRPr>
          </a:p>
        </p:txBody>
      </p:sp>
      <p:sp>
        <p:nvSpPr>
          <p:cNvPr id="175" name="Google Shape;147;p3"/>
          <p:cNvSpPr/>
          <p:nvPr/>
        </p:nvSpPr>
        <p:spPr>
          <a:xfrm>
            <a:off x="214920" y="4130280"/>
            <a:ext cx="1007640" cy="2718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200" spc="-1" strike="noStrike">
                <a:solidFill>
                  <a:srgbClr val="13726a"/>
                </a:solidFill>
                <a:latin typeface="Calibri"/>
                <a:ea typeface="Calibri"/>
              </a:rPr>
              <a:t>TRIGGER</a:t>
            </a:r>
            <a:endParaRPr b="0" lang="fr-FR" sz="1200" spc="-1" strike="noStrike">
              <a:solidFill>
                <a:srgbClr val="000000"/>
              </a:solidFill>
              <a:latin typeface="Arial"/>
            </a:endParaRPr>
          </a:p>
        </p:txBody>
      </p:sp>
      <p:sp>
        <p:nvSpPr>
          <p:cNvPr id="176" name="Google Shape;148;p3"/>
          <p:cNvSpPr/>
          <p:nvPr/>
        </p:nvSpPr>
        <p:spPr>
          <a:xfrm>
            <a:off x="1046160" y="3709080"/>
            <a:ext cx="131580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ab1547"/>
                </a:solidFill>
                <a:latin typeface="Calibri"/>
                <a:ea typeface="Calibri"/>
              </a:rPr>
              <a:t>REQUÊTES</a:t>
            </a:r>
            <a:endParaRPr b="0" lang="fr-FR" sz="1600" spc="-1" strike="noStrike">
              <a:solidFill>
                <a:srgbClr val="000000"/>
              </a:solidFill>
              <a:latin typeface="Arial"/>
            </a:endParaRPr>
          </a:p>
        </p:txBody>
      </p:sp>
      <p:sp>
        <p:nvSpPr>
          <p:cNvPr id="177" name="Google Shape;149;p3"/>
          <p:cNvSpPr/>
          <p:nvPr/>
        </p:nvSpPr>
        <p:spPr>
          <a:xfrm>
            <a:off x="518760" y="3897000"/>
            <a:ext cx="81360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UML</a:t>
            </a:r>
            <a:endParaRPr b="0" lang="fr-FR" sz="1800" spc="-1" strike="noStrike">
              <a:solidFill>
                <a:srgbClr val="000000"/>
              </a:solidFill>
              <a:latin typeface="Arial"/>
            </a:endParaRPr>
          </a:p>
        </p:txBody>
      </p:sp>
      <p:sp>
        <p:nvSpPr>
          <p:cNvPr id="178" name="Google Shape;150;p3"/>
          <p:cNvSpPr/>
          <p:nvPr/>
        </p:nvSpPr>
        <p:spPr>
          <a:xfrm>
            <a:off x="1378440" y="4048200"/>
            <a:ext cx="81360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JSON</a:t>
            </a:r>
            <a:endParaRPr b="0" lang="fr-FR" sz="1600" spc="-1" strike="noStrike">
              <a:solidFill>
                <a:srgbClr val="000000"/>
              </a:solidFill>
              <a:latin typeface="Arial"/>
            </a:endParaRPr>
          </a:p>
        </p:txBody>
      </p:sp>
      <p:sp>
        <p:nvSpPr>
          <p:cNvPr id="179" name="Google Shape;151;p3"/>
          <p:cNvSpPr/>
          <p:nvPr/>
        </p:nvSpPr>
        <p:spPr>
          <a:xfrm>
            <a:off x="3542040" y="5420160"/>
            <a:ext cx="75492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1800" spc="-1" strike="noStrike">
                <a:solidFill>
                  <a:srgbClr val="ab1547"/>
                </a:solidFill>
                <a:latin typeface="Calibri"/>
                <a:ea typeface="Calibri"/>
              </a:rPr>
              <a:t>CNIL</a:t>
            </a:r>
            <a:endParaRPr b="0" lang="fr-FR" sz="1800" spc="-1" strike="noStrike">
              <a:solidFill>
                <a:srgbClr val="000000"/>
              </a:solidFill>
              <a:latin typeface="Arial"/>
            </a:endParaRPr>
          </a:p>
        </p:txBody>
      </p:sp>
      <p:sp>
        <p:nvSpPr>
          <p:cNvPr id="180" name="Google Shape;152;p3"/>
          <p:cNvSpPr/>
          <p:nvPr/>
        </p:nvSpPr>
        <p:spPr>
          <a:xfrm>
            <a:off x="6186240" y="5700240"/>
            <a:ext cx="299700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1" lang="fr-FR" sz="1800" spc="-1" strike="noStrike">
                <a:solidFill>
                  <a:srgbClr val="000000"/>
                </a:solidFill>
                <a:latin typeface="Calibri"/>
                <a:ea typeface="Calibri"/>
              </a:rPr>
              <a:t>DROIT DU TRAVAIL</a:t>
            </a:r>
            <a:endParaRPr b="0" lang="fr-FR" sz="1800" spc="-1" strike="noStrike">
              <a:solidFill>
                <a:srgbClr val="000000"/>
              </a:solidFill>
              <a:latin typeface="Arial"/>
            </a:endParaRPr>
          </a:p>
        </p:txBody>
      </p:sp>
      <p:sp>
        <p:nvSpPr>
          <p:cNvPr id="181" name="Google Shape;153;p3"/>
          <p:cNvSpPr/>
          <p:nvPr/>
        </p:nvSpPr>
        <p:spPr>
          <a:xfrm>
            <a:off x="7056360" y="5488560"/>
            <a:ext cx="2071800" cy="3027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1400" spc="-1" strike="noStrike">
                <a:solidFill>
                  <a:srgbClr val="36464e"/>
                </a:solidFill>
                <a:latin typeface="Calibri"/>
                <a:ea typeface="Calibri"/>
              </a:rPr>
              <a:t>MENTIONS LÉGALES</a:t>
            </a:r>
            <a:endParaRPr b="0" lang="fr-FR" sz="1400" spc="-1" strike="noStrike">
              <a:solidFill>
                <a:srgbClr val="000000"/>
              </a:solidFill>
              <a:latin typeface="Arial"/>
            </a:endParaRPr>
          </a:p>
        </p:txBody>
      </p:sp>
      <p:sp>
        <p:nvSpPr>
          <p:cNvPr id="182" name="Google Shape;154;p3"/>
          <p:cNvSpPr/>
          <p:nvPr/>
        </p:nvSpPr>
        <p:spPr>
          <a:xfrm>
            <a:off x="5402160" y="2099880"/>
            <a:ext cx="1209960" cy="291600"/>
          </a:xfrm>
          <a:prstGeom prst="leftRightArrow">
            <a:avLst>
              <a:gd name="adj1" fmla="val 50000"/>
              <a:gd name="adj2" fmla="val 50000"/>
            </a:avLst>
          </a:prstGeom>
          <a:solidFill>
            <a:srgbClr val="a4b8c1"/>
          </a:solidFill>
          <a:ln w="0">
            <a:noFill/>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sp>
        <p:nvSpPr>
          <p:cNvPr id="183" name="Google Shape;155;p3"/>
          <p:cNvSpPr/>
          <p:nvPr/>
        </p:nvSpPr>
        <p:spPr>
          <a:xfrm>
            <a:off x="5402160" y="3949920"/>
            <a:ext cx="1209960" cy="291600"/>
          </a:xfrm>
          <a:prstGeom prst="leftRightArrow">
            <a:avLst>
              <a:gd name="adj1" fmla="val 50000"/>
              <a:gd name="adj2" fmla="val 50000"/>
            </a:avLst>
          </a:prstGeom>
          <a:solidFill>
            <a:srgbClr val="a4b8c1"/>
          </a:solidFill>
          <a:ln w="0">
            <a:noFill/>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sp>
        <p:nvSpPr>
          <p:cNvPr id="184" name="Google Shape;156;p3"/>
          <p:cNvSpPr/>
          <p:nvPr/>
        </p:nvSpPr>
        <p:spPr>
          <a:xfrm>
            <a:off x="7579800" y="2846160"/>
            <a:ext cx="263520" cy="662760"/>
          </a:xfrm>
          <a:prstGeom prst="upDownArrow">
            <a:avLst>
              <a:gd name="adj1" fmla="val 50000"/>
              <a:gd name="adj2" fmla="val 50000"/>
            </a:avLst>
          </a:prstGeom>
          <a:solidFill>
            <a:srgbClr val="a4b8c1"/>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185" name="Google Shape;157;p3"/>
          <p:cNvSpPr/>
          <p:nvPr/>
        </p:nvSpPr>
        <p:spPr>
          <a:xfrm>
            <a:off x="4160880" y="2841840"/>
            <a:ext cx="263520" cy="662760"/>
          </a:xfrm>
          <a:prstGeom prst="upDownArrow">
            <a:avLst>
              <a:gd name="adj1" fmla="val 50000"/>
              <a:gd name="adj2" fmla="val 50000"/>
            </a:avLst>
          </a:prstGeom>
          <a:solidFill>
            <a:srgbClr val="a4b8c1"/>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186" name="Google Shape;158;p3"/>
          <p:cNvSpPr/>
          <p:nvPr/>
        </p:nvSpPr>
        <p:spPr>
          <a:xfrm rot="19700400">
            <a:off x="5213880" y="3016800"/>
            <a:ext cx="1580760" cy="291600"/>
          </a:xfrm>
          <a:prstGeom prst="leftRightArrow">
            <a:avLst>
              <a:gd name="adj1" fmla="val 50000"/>
              <a:gd name="adj2" fmla="val 50000"/>
            </a:avLst>
          </a:prstGeom>
          <a:solidFill>
            <a:srgbClr val="a4b8c1"/>
          </a:solidFill>
          <a:ln w="0">
            <a:noFill/>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sp>
        <p:nvSpPr>
          <p:cNvPr id="187" name="Google Shape;159;p3"/>
          <p:cNvSpPr/>
          <p:nvPr/>
        </p:nvSpPr>
        <p:spPr>
          <a:xfrm rot="1993800">
            <a:off x="5235120" y="3035160"/>
            <a:ext cx="1581120" cy="291240"/>
          </a:xfrm>
          <a:prstGeom prst="leftRightArrow">
            <a:avLst>
              <a:gd name="adj1" fmla="val 50000"/>
              <a:gd name="adj2" fmla="val 50000"/>
            </a:avLst>
          </a:prstGeom>
          <a:solidFill>
            <a:srgbClr val="a4b8c1"/>
          </a:solidFill>
          <a:ln w="0">
            <a:noFill/>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sp>
        <p:nvSpPr>
          <p:cNvPr id="188" name="Google Shape;160;p3"/>
          <p:cNvSpPr/>
          <p:nvPr/>
        </p:nvSpPr>
        <p:spPr>
          <a:xfrm>
            <a:off x="5402160" y="2729160"/>
            <a:ext cx="1209960" cy="877320"/>
          </a:xfrm>
          <a:prstGeom prst="hexagon">
            <a:avLst>
              <a:gd name="adj" fmla="val 41438"/>
              <a:gd name="vf" fmla="val 115470"/>
            </a:avLst>
          </a:prstGeom>
          <a:solidFill>
            <a:srgbClr val="888888"/>
          </a:solidFill>
          <a:ln w="12700">
            <a:solidFill>
              <a:srgbClr val="595959"/>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4800" spc="-1" strike="noStrike">
                <a:solidFill>
                  <a:srgbClr val="ffffff"/>
                </a:solidFill>
                <a:latin typeface="Calibri"/>
                <a:ea typeface="Calibri"/>
              </a:rPr>
              <a:t>SI</a:t>
            </a:r>
            <a:endParaRPr b="0" lang="fr-FR" sz="4800" spc="-1" strike="noStrike">
              <a:solidFill>
                <a:srgbClr val="000000"/>
              </a:solidFill>
              <a:latin typeface="Arial"/>
            </a:endParaRPr>
          </a:p>
        </p:txBody>
      </p:sp>
      <p:sp>
        <p:nvSpPr>
          <p:cNvPr id="189" name="Google Shape;161;p3"/>
          <p:cNvSpPr/>
          <p:nvPr/>
        </p:nvSpPr>
        <p:spPr>
          <a:xfrm>
            <a:off x="10593720" y="2263680"/>
            <a:ext cx="120996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800" spc="-1" strike="noStrike">
                <a:solidFill>
                  <a:srgbClr val="ab1547"/>
                </a:solidFill>
                <a:latin typeface="Calibri"/>
                <a:ea typeface="Calibri"/>
              </a:rPr>
              <a:t>ANDROID</a:t>
            </a:r>
            <a:endParaRPr b="0" lang="fr-FR" sz="1800" spc="-1" strike="noStrike">
              <a:solidFill>
                <a:srgbClr val="000000"/>
              </a:solidFill>
              <a:latin typeface="Arial"/>
            </a:endParaRPr>
          </a:p>
        </p:txBody>
      </p:sp>
      <p:sp>
        <p:nvSpPr>
          <p:cNvPr id="190" name="Google Shape;162;p3"/>
          <p:cNvSpPr/>
          <p:nvPr/>
        </p:nvSpPr>
        <p:spPr>
          <a:xfrm>
            <a:off x="9947160" y="1351080"/>
            <a:ext cx="58536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400" spc="-1" strike="noStrike">
                <a:solidFill>
                  <a:srgbClr val="13726a"/>
                </a:solidFill>
                <a:latin typeface="Calibri"/>
                <a:ea typeface="Calibri"/>
              </a:rPr>
              <a:t>IDE</a:t>
            </a:r>
            <a:endParaRPr b="0" lang="fr-FR" sz="1400" spc="-1" strike="noStrike">
              <a:solidFill>
                <a:srgbClr val="000000"/>
              </a:solidFill>
              <a:latin typeface="Arial"/>
            </a:endParaRPr>
          </a:p>
        </p:txBody>
      </p:sp>
      <p:pic>
        <p:nvPicPr>
          <p:cNvPr id="191" name="Google Shape;163;p3" descr=""/>
          <p:cNvPicPr/>
          <p:nvPr/>
        </p:nvPicPr>
        <p:blipFill>
          <a:blip r:embed="rId2"/>
          <a:stretch/>
        </p:blipFill>
        <p:spPr>
          <a:xfrm>
            <a:off x="3274200" y="1468440"/>
            <a:ext cx="344160" cy="326880"/>
          </a:xfrm>
          <a:prstGeom prst="rect">
            <a:avLst/>
          </a:prstGeom>
          <a:ln w="0">
            <a:noFill/>
          </a:ln>
        </p:spPr>
      </p:pic>
      <p:pic>
        <p:nvPicPr>
          <p:cNvPr id="192" name="Google Shape;164;p3" descr=""/>
          <p:cNvPicPr/>
          <p:nvPr/>
        </p:nvPicPr>
        <p:blipFill>
          <a:blip r:embed="rId3"/>
          <a:stretch/>
        </p:blipFill>
        <p:spPr>
          <a:xfrm>
            <a:off x="3753720" y="1466280"/>
            <a:ext cx="249120" cy="326880"/>
          </a:xfrm>
          <a:prstGeom prst="rect">
            <a:avLst/>
          </a:prstGeom>
          <a:ln w="0">
            <a:noFill/>
          </a:ln>
        </p:spPr>
      </p:pic>
      <p:pic>
        <p:nvPicPr>
          <p:cNvPr id="193" name="Google Shape;165;p3" descr=""/>
          <p:cNvPicPr/>
          <p:nvPr/>
        </p:nvPicPr>
        <p:blipFill>
          <a:blip r:embed="rId4"/>
          <a:stretch/>
        </p:blipFill>
        <p:spPr>
          <a:xfrm>
            <a:off x="4160880" y="1466280"/>
            <a:ext cx="257760" cy="326880"/>
          </a:xfrm>
          <a:prstGeom prst="rect">
            <a:avLst/>
          </a:prstGeom>
          <a:ln w="0">
            <a:noFill/>
          </a:ln>
        </p:spPr>
      </p:pic>
      <p:pic>
        <p:nvPicPr>
          <p:cNvPr id="194" name="Google Shape;166;p3" descr=""/>
          <p:cNvPicPr/>
          <p:nvPr/>
        </p:nvPicPr>
        <p:blipFill>
          <a:blip r:embed="rId5"/>
          <a:stretch/>
        </p:blipFill>
        <p:spPr>
          <a:xfrm>
            <a:off x="3295440" y="4529520"/>
            <a:ext cx="585720" cy="326880"/>
          </a:xfrm>
          <a:prstGeom prst="rect">
            <a:avLst/>
          </a:prstGeom>
          <a:ln w="0">
            <a:noFill/>
          </a:ln>
        </p:spPr>
      </p:pic>
      <p:pic>
        <p:nvPicPr>
          <p:cNvPr id="195" name="Google Shape;167;p3" descr=""/>
          <p:cNvPicPr/>
          <p:nvPr/>
        </p:nvPicPr>
        <p:blipFill>
          <a:blip r:embed="rId6"/>
          <a:stretch/>
        </p:blipFill>
        <p:spPr>
          <a:xfrm>
            <a:off x="4024440" y="4531320"/>
            <a:ext cx="309600" cy="326880"/>
          </a:xfrm>
          <a:prstGeom prst="rect">
            <a:avLst/>
          </a:prstGeom>
          <a:ln w="0">
            <a:noFill/>
          </a:ln>
        </p:spPr>
      </p:pic>
      <p:pic>
        <p:nvPicPr>
          <p:cNvPr id="196" name="Google Shape;168;p3" descr=""/>
          <p:cNvPicPr/>
          <p:nvPr/>
        </p:nvPicPr>
        <p:blipFill>
          <a:blip r:embed="rId7"/>
          <a:stretch/>
        </p:blipFill>
        <p:spPr>
          <a:xfrm>
            <a:off x="6731280" y="1499760"/>
            <a:ext cx="188640" cy="309600"/>
          </a:xfrm>
          <a:prstGeom prst="rect">
            <a:avLst/>
          </a:prstGeom>
          <a:ln w="0">
            <a:noFill/>
          </a:ln>
        </p:spPr>
      </p:pic>
      <p:pic>
        <p:nvPicPr>
          <p:cNvPr id="197" name="Google Shape;169;p3" descr=""/>
          <p:cNvPicPr/>
          <p:nvPr/>
        </p:nvPicPr>
        <p:blipFill>
          <a:blip r:embed="rId8"/>
          <a:stretch/>
        </p:blipFill>
        <p:spPr>
          <a:xfrm>
            <a:off x="4577040" y="1466280"/>
            <a:ext cx="241200" cy="327600"/>
          </a:xfrm>
          <a:prstGeom prst="rect">
            <a:avLst/>
          </a:prstGeom>
          <a:ln w="0">
            <a:noFill/>
          </a:ln>
        </p:spPr>
      </p:pic>
      <p:pic>
        <p:nvPicPr>
          <p:cNvPr id="198" name="Google Shape;170;p3" descr="C# Helper functions to map a DataTable or DataRow to a class ..."/>
          <p:cNvPicPr/>
          <p:nvPr/>
        </p:nvPicPr>
        <p:blipFill>
          <a:blip r:embed="rId9"/>
          <a:stretch/>
        </p:blipFill>
        <p:spPr>
          <a:xfrm>
            <a:off x="7061040" y="1505880"/>
            <a:ext cx="269280" cy="269280"/>
          </a:xfrm>
          <a:prstGeom prst="rect">
            <a:avLst/>
          </a:prstGeom>
          <a:ln w="0">
            <a:noFill/>
          </a:ln>
        </p:spPr>
      </p:pic>
      <p:pic>
        <p:nvPicPr>
          <p:cNvPr id="199" name="Google Shape;171;p3" descr=""/>
          <p:cNvPicPr/>
          <p:nvPr/>
        </p:nvPicPr>
        <p:blipFill>
          <a:blip r:embed="rId10"/>
          <a:stretch/>
        </p:blipFill>
        <p:spPr>
          <a:xfrm>
            <a:off x="7483320" y="1466280"/>
            <a:ext cx="350640" cy="347040"/>
          </a:xfrm>
          <a:prstGeom prst="rect">
            <a:avLst/>
          </a:prstGeom>
          <a:ln w="0">
            <a:noFill/>
          </a:ln>
        </p:spPr>
      </p:pic>
      <p:pic>
        <p:nvPicPr>
          <p:cNvPr id="200" name="Google Shape;172;p3" descr=""/>
          <p:cNvPicPr/>
          <p:nvPr/>
        </p:nvPicPr>
        <p:blipFill>
          <a:blip r:embed="rId11"/>
          <a:stretch/>
        </p:blipFill>
        <p:spPr>
          <a:xfrm>
            <a:off x="7986600" y="1499760"/>
            <a:ext cx="234720" cy="274680"/>
          </a:xfrm>
          <a:prstGeom prst="rect">
            <a:avLst/>
          </a:prstGeom>
          <a:ln w="0">
            <a:noFill/>
          </a:ln>
        </p:spPr>
      </p:pic>
      <p:pic>
        <p:nvPicPr>
          <p:cNvPr id="201" name="Google Shape;173;p3" descr=""/>
          <p:cNvPicPr/>
          <p:nvPr/>
        </p:nvPicPr>
        <p:blipFill>
          <a:blip r:embed="rId12"/>
          <a:stretch/>
        </p:blipFill>
        <p:spPr>
          <a:xfrm>
            <a:off x="4969800" y="1466280"/>
            <a:ext cx="284400" cy="308160"/>
          </a:xfrm>
          <a:prstGeom prst="rect">
            <a:avLst/>
          </a:prstGeom>
          <a:ln w="0">
            <a:noFill/>
          </a:ln>
        </p:spPr>
      </p:pic>
      <p:pic>
        <p:nvPicPr>
          <p:cNvPr id="202" name="Google Shape;174;p3" descr=""/>
          <p:cNvPicPr/>
          <p:nvPr/>
        </p:nvPicPr>
        <p:blipFill>
          <a:blip r:embed="rId13"/>
          <a:stretch/>
        </p:blipFill>
        <p:spPr>
          <a:xfrm>
            <a:off x="8384040" y="1466280"/>
            <a:ext cx="322920" cy="314280"/>
          </a:xfrm>
          <a:prstGeom prst="rect">
            <a:avLst/>
          </a:prstGeom>
          <a:ln w="0">
            <a:noFill/>
          </a:ln>
        </p:spPr>
      </p:pic>
      <p:pic>
        <p:nvPicPr>
          <p:cNvPr id="203" name="Google Shape;175;p3" descr=""/>
          <p:cNvPicPr/>
          <p:nvPr/>
        </p:nvPicPr>
        <p:blipFill>
          <a:blip r:embed="rId14"/>
          <a:stretch/>
        </p:blipFill>
        <p:spPr>
          <a:xfrm>
            <a:off x="4477680" y="4529520"/>
            <a:ext cx="369360" cy="326880"/>
          </a:xfrm>
          <a:prstGeom prst="rect">
            <a:avLst/>
          </a:prstGeom>
          <a:ln w="0">
            <a:noFill/>
          </a:ln>
        </p:spPr>
      </p:pic>
      <p:sp>
        <p:nvSpPr>
          <p:cNvPr id="204" name="Google Shape;176;p3"/>
          <p:cNvSpPr/>
          <p:nvPr/>
        </p:nvSpPr>
        <p:spPr>
          <a:xfrm>
            <a:off x="3102480" y="5702400"/>
            <a:ext cx="224892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LOIS EUROPÉENNES</a:t>
            </a:r>
            <a:endParaRPr b="0" lang="fr-FR" sz="1600" spc="-1" strike="noStrike">
              <a:solidFill>
                <a:srgbClr val="000000"/>
              </a:solidFill>
              <a:latin typeface="Arial"/>
            </a:endParaRPr>
          </a:p>
        </p:txBody>
      </p:sp>
      <p:sp>
        <p:nvSpPr>
          <p:cNvPr id="205" name="Google Shape;177;p3"/>
          <p:cNvSpPr/>
          <p:nvPr/>
        </p:nvSpPr>
        <p:spPr>
          <a:xfrm>
            <a:off x="5003280" y="4987800"/>
            <a:ext cx="2248920" cy="645120"/>
          </a:xfrm>
          <a:prstGeom prst="hexagon">
            <a:avLst>
              <a:gd name="adj" fmla="val 21270"/>
              <a:gd name="vf" fmla="val 115470"/>
            </a:avLst>
          </a:prstGeom>
          <a:solidFill>
            <a:srgbClr val="13726a"/>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600" spc="-1" strike="noStrike">
                <a:solidFill>
                  <a:srgbClr val="ffffff"/>
                </a:solidFill>
                <a:latin typeface="Calibri"/>
                <a:ea typeface="Calibri"/>
              </a:rPr>
              <a:t>MANAGEMENT</a:t>
            </a:r>
            <a:endParaRPr b="0" lang="fr-FR" sz="1600" spc="-1" strike="noStrike">
              <a:solidFill>
                <a:srgbClr val="000000"/>
              </a:solidFill>
              <a:latin typeface="Arial"/>
            </a:endParaRPr>
          </a:p>
          <a:p>
            <a:pPr algn="ctr">
              <a:lnSpc>
                <a:spcPct val="100000"/>
              </a:lnSpc>
              <a:tabLst>
                <a:tab algn="l" pos="0"/>
              </a:tabLst>
            </a:pPr>
            <a:r>
              <a:rPr b="0" lang="fr-FR" sz="1600" spc="-1" strike="noStrike">
                <a:solidFill>
                  <a:srgbClr val="ffffff"/>
                </a:solidFill>
                <a:latin typeface="Calibri"/>
                <a:ea typeface="Calibri"/>
              </a:rPr>
              <a:t>ÉCONOMIE-DROIT</a:t>
            </a:r>
            <a:endParaRPr b="0" lang="fr-FR" sz="1600" spc="-1" strike="noStrike">
              <a:solidFill>
                <a:srgbClr val="000000"/>
              </a:solidFill>
              <a:latin typeface="Arial"/>
            </a:endParaRPr>
          </a:p>
        </p:txBody>
      </p:sp>
      <p:sp>
        <p:nvSpPr>
          <p:cNvPr id="206" name="Google Shape;178;p3"/>
          <p:cNvSpPr/>
          <p:nvPr/>
        </p:nvSpPr>
        <p:spPr>
          <a:xfrm>
            <a:off x="3862080" y="5268960"/>
            <a:ext cx="100764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1" lang="fr-FR" sz="1800" spc="-1" strike="noStrike">
                <a:solidFill>
                  <a:srgbClr val="000000"/>
                </a:solidFill>
                <a:latin typeface="Calibri"/>
                <a:ea typeface="Calibri"/>
              </a:rPr>
              <a:t>RGPD</a:t>
            </a:r>
            <a:endParaRPr b="0" lang="fr-FR" sz="1800" spc="-1" strike="noStrike">
              <a:solidFill>
                <a:srgbClr val="000000"/>
              </a:solidFill>
              <a:latin typeface="Arial"/>
            </a:endParaRPr>
          </a:p>
        </p:txBody>
      </p:sp>
      <p:sp>
        <p:nvSpPr>
          <p:cNvPr id="207" name="Google Shape;179;p3"/>
          <p:cNvSpPr/>
          <p:nvPr/>
        </p:nvSpPr>
        <p:spPr>
          <a:xfrm>
            <a:off x="7667640" y="5268960"/>
            <a:ext cx="63720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1800" spc="-1" strike="noStrike">
                <a:solidFill>
                  <a:srgbClr val="ab1547"/>
                </a:solidFill>
                <a:latin typeface="Calibri"/>
                <a:ea typeface="Calibri"/>
              </a:rPr>
              <a:t>SLA</a:t>
            </a:r>
            <a:endParaRPr b="0" lang="fr-FR" sz="1800" spc="-1" strike="noStrike">
              <a:solidFill>
                <a:srgbClr val="000000"/>
              </a:solidFill>
              <a:latin typeface="Arial"/>
            </a:endParaRPr>
          </a:p>
        </p:txBody>
      </p:sp>
      <p:sp>
        <p:nvSpPr>
          <p:cNvPr id="208" name="Google Shape;180;p3"/>
          <p:cNvSpPr/>
          <p:nvPr/>
        </p:nvSpPr>
        <p:spPr>
          <a:xfrm>
            <a:off x="4901040" y="5621760"/>
            <a:ext cx="148284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1800" spc="-1" strike="noStrike">
                <a:solidFill>
                  <a:srgbClr val="ab0044"/>
                </a:solidFill>
                <a:latin typeface="Calibri"/>
                <a:ea typeface="Calibri"/>
              </a:rPr>
              <a:t>LICENCES LOGICIELLES</a:t>
            </a:r>
            <a:endParaRPr b="0" lang="fr-FR" sz="1800" spc="-1" strike="noStrike">
              <a:solidFill>
                <a:srgbClr val="000000"/>
              </a:solidFill>
              <a:latin typeface="Arial"/>
            </a:endParaRPr>
          </a:p>
        </p:txBody>
      </p:sp>
      <p:sp>
        <p:nvSpPr>
          <p:cNvPr id="209" name="Google Shape;181;p3"/>
          <p:cNvSpPr/>
          <p:nvPr/>
        </p:nvSpPr>
        <p:spPr>
          <a:xfrm>
            <a:off x="10423800" y="2088720"/>
            <a:ext cx="10076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SCRIPTS</a:t>
            </a:r>
            <a:endParaRPr b="0" lang="fr-FR" sz="1600" spc="-1" strike="noStrike">
              <a:solidFill>
                <a:srgbClr val="000000"/>
              </a:solidFill>
              <a:latin typeface="Arial"/>
            </a:endParaRPr>
          </a:p>
        </p:txBody>
      </p:sp>
      <p:sp>
        <p:nvSpPr>
          <p:cNvPr id="210" name="Google Shape;182;p3"/>
          <p:cNvSpPr/>
          <p:nvPr/>
        </p:nvSpPr>
        <p:spPr>
          <a:xfrm>
            <a:off x="211680" y="1325160"/>
            <a:ext cx="1426680" cy="3942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2000" spc="-1" strike="noStrike">
                <a:solidFill>
                  <a:srgbClr val="000000"/>
                </a:solidFill>
                <a:latin typeface="Calibri"/>
                <a:ea typeface="Calibri"/>
              </a:rPr>
              <a:t>SERVICES</a:t>
            </a:r>
            <a:endParaRPr b="0" lang="fr-FR" sz="2000" spc="-1" strike="noStrike">
              <a:solidFill>
                <a:srgbClr val="000000"/>
              </a:solidFill>
              <a:latin typeface="Arial"/>
            </a:endParaRPr>
          </a:p>
        </p:txBody>
      </p:sp>
      <p:pic>
        <p:nvPicPr>
          <p:cNvPr id="211" name="Google Shape;183;p3" descr=""/>
          <p:cNvPicPr/>
          <p:nvPr/>
        </p:nvPicPr>
        <p:blipFill>
          <a:blip r:embed="rId15"/>
          <a:stretch/>
        </p:blipFill>
        <p:spPr>
          <a:xfrm>
            <a:off x="6667200" y="4526640"/>
            <a:ext cx="344160" cy="326880"/>
          </a:xfrm>
          <a:prstGeom prst="rect">
            <a:avLst/>
          </a:prstGeom>
          <a:ln w="0">
            <a:noFill/>
          </a:ln>
        </p:spPr>
      </p:pic>
      <p:pic>
        <p:nvPicPr>
          <p:cNvPr id="212" name="Google Shape;184;p3" descr=""/>
          <p:cNvPicPr/>
          <p:nvPr/>
        </p:nvPicPr>
        <p:blipFill>
          <a:blip r:embed="rId16"/>
          <a:stretch/>
        </p:blipFill>
        <p:spPr>
          <a:xfrm>
            <a:off x="7179480" y="4515120"/>
            <a:ext cx="637200" cy="313200"/>
          </a:xfrm>
          <a:prstGeom prst="rect">
            <a:avLst/>
          </a:prstGeom>
          <a:ln w="0">
            <a:noFill/>
          </a:ln>
        </p:spPr>
      </p:pic>
      <p:pic>
        <p:nvPicPr>
          <p:cNvPr id="213" name="Google Shape;185;p3" descr=""/>
          <p:cNvPicPr/>
          <p:nvPr/>
        </p:nvPicPr>
        <p:blipFill>
          <a:blip r:embed="rId17"/>
          <a:stretch/>
        </p:blipFill>
        <p:spPr>
          <a:xfrm>
            <a:off x="4990680" y="4529520"/>
            <a:ext cx="305640" cy="326880"/>
          </a:xfrm>
          <a:prstGeom prst="rect">
            <a:avLst/>
          </a:prstGeom>
          <a:ln w="0">
            <a:noFill/>
          </a:ln>
        </p:spPr>
      </p:pic>
      <p:sp>
        <p:nvSpPr>
          <p:cNvPr id="214" name="Google Shape;186;p3"/>
          <p:cNvSpPr/>
          <p:nvPr/>
        </p:nvSpPr>
        <p:spPr>
          <a:xfrm>
            <a:off x="9514080" y="1556640"/>
            <a:ext cx="1288440" cy="33264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600" spc="-1" strike="noStrike">
                <a:solidFill>
                  <a:srgbClr val="13726a"/>
                </a:solidFill>
                <a:latin typeface="Calibri"/>
                <a:ea typeface="Calibri"/>
              </a:rPr>
              <a:t>Framework</a:t>
            </a:r>
            <a:endParaRPr b="0" lang="fr-FR" sz="1600" spc="-1" strike="noStrike">
              <a:solidFill>
                <a:srgbClr val="000000"/>
              </a:solidFill>
              <a:latin typeface="Arial"/>
            </a:endParaRPr>
          </a:p>
        </p:txBody>
      </p:sp>
      <p:sp>
        <p:nvSpPr>
          <p:cNvPr id="215" name="Google Shape;187;p3"/>
          <p:cNvSpPr/>
          <p:nvPr/>
        </p:nvSpPr>
        <p:spPr>
          <a:xfrm>
            <a:off x="10743120" y="1206360"/>
            <a:ext cx="131580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800" spc="-1" strike="noStrike">
                <a:solidFill>
                  <a:srgbClr val="ab1547"/>
                </a:solidFill>
                <a:latin typeface="Calibri"/>
                <a:ea typeface="Calibri"/>
              </a:rPr>
              <a:t>JavaScript</a:t>
            </a:r>
            <a:endParaRPr b="0" lang="fr-FR" sz="1800" spc="-1" strike="noStrike">
              <a:solidFill>
                <a:srgbClr val="000000"/>
              </a:solidFill>
              <a:latin typeface="Arial"/>
            </a:endParaRPr>
          </a:p>
        </p:txBody>
      </p:sp>
      <p:sp>
        <p:nvSpPr>
          <p:cNvPr id="216" name="Google Shape;188;p3"/>
          <p:cNvSpPr/>
          <p:nvPr/>
        </p:nvSpPr>
        <p:spPr>
          <a:xfrm>
            <a:off x="9568440" y="4238640"/>
            <a:ext cx="120636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400" spc="-1" strike="noStrike">
                <a:solidFill>
                  <a:srgbClr val="ab1547"/>
                </a:solidFill>
                <a:latin typeface="Calibri"/>
                <a:ea typeface="Calibri"/>
              </a:rPr>
              <a:t>RISQUES</a:t>
            </a:r>
            <a:endParaRPr b="0" lang="fr-FR" sz="1400" spc="-1" strike="noStrike">
              <a:solidFill>
                <a:srgbClr val="000000"/>
              </a:solidFill>
              <a:latin typeface="Arial"/>
            </a:endParaRPr>
          </a:p>
        </p:txBody>
      </p:sp>
      <p:sp>
        <p:nvSpPr>
          <p:cNvPr id="217" name="Google Shape;189;p3"/>
          <p:cNvSpPr/>
          <p:nvPr/>
        </p:nvSpPr>
        <p:spPr>
          <a:xfrm>
            <a:off x="9816120" y="4592520"/>
            <a:ext cx="93996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400" spc="-1" strike="noStrike">
                <a:solidFill>
                  <a:srgbClr val="13726a"/>
                </a:solidFill>
                <a:latin typeface="Calibri"/>
                <a:ea typeface="Calibri"/>
              </a:rPr>
              <a:t>HACKER</a:t>
            </a:r>
            <a:endParaRPr b="0" lang="fr-FR" sz="1400" spc="-1" strike="noStrike">
              <a:solidFill>
                <a:srgbClr val="000000"/>
              </a:solidFill>
              <a:latin typeface="Arial"/>
            </a:endParaRPr>
          </a:p>
        </p:txBody>
      </p:sp>
      <p:sp>
        <p:nvSpPr>
          <p:cNvPr id="218" name="Google Shape;190;p3"/>
          <p:cNvSpPr/>
          <p:nvPr/>
        </p:nvSpPr>
        <p:spPr>
          <a:xfrm>
            <a:off x="10069200" y="3635640"/>
            <a:ext cx="1206360" cy="3027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1400" spc="-1" strike="noStrike">
                <a:solidFill>
                  <a:srgbClr val="13726a"/>
                </a:solidFill>
                <a:latin typeface="Calibri"/>
                <a:ea typeface="Calibri"/>
              </a:rPr>
              <a:t>ZERO-DAY</a:t>
            </a:r>
            <a:endParaRPr b="0" lang="fr-FR" sz="1400" spc="-1" strike="noStrike">
              <a:solidFill>
                <a:srgbClr val="000000"/>
              </a:solidFill>
              <a:latin typeface="Arial"/>
            </a:endParaRPr>
          </a:p>
        </p:txBody>
      </p:sp>
      <p:sp>
        <p:nvSpPr>
          <p:cNvPr id="219" name="Google Shape;191;p3"/>
          <p:cNvSpPr/>
          <p:nvPr/>
        </p:nvSpPr>
        <p:spPr>
          <a:xfrm>
            <a:off x="9816120" y="3945600"/>
            <a:ext cx="206352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1" lang="fr-FR" sz="1800" spc="-1" strike="noStrike">
                <a:solidFill>
                  <a:srgbClr val="000000"/>
                </a:solidFill>
                <a:latin typeface="Calibri"/>
                <a:ea typeface="Calibri"/>
              </a:rPr>
              <a:t>VULNÉRABILITÉS</a:t>
            </a:r>
            <a:endParaRPr b="0" lang="fr-FR" sz="1800" spc="-1" strike="noStrike">
              <a:solidFill>
                <a:srgbClr val="000000"/>
              </a:solidFill>
              <a:latin typeface="Arial"/>
            </a:endParaRPr>
          </a:p>
        </p:txBody>
      </p:sp>
      <p:sp>
        <p:nvSpPr>
          <p:cNvPr id="220" name="Google Shape;192;p3"/>
          <p:cNvSpPr/>
          <p:nvPr/>
        </p:nvSpPr>
        <p:spPr>
          <a:xfrm>
            <a:off x="11039760" y="3728880"/>
            <a:ext cx="63396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a:solidFill>
                  <a:srgbClr val="36464e"/>
                </a:solidFill>
                <a:latin typeface="Calibri"/>
                <a:ea typeface="Calibri"/>
              </a:rPr>
              <a:t>IPS</a:t>
            </a:r>
            <a:endParaRPr b="0" lang="fr-FR" sz="1800" spc="-1" strike="noStrike">
              <a:solidFill>
                <a:srgbClr val="000000"/>
              </a:solidFill>
              <a:latin typeface="Arial"/>
            </a:endParaRPr>
          </a:p>
        </p:txBody>
      </p:sp>
      <p:sp>
        <p:nvSpPr>
          <p:cNvPr id="221" name="Google Shape;193;p3"/>
          <p:cNvSpPr/>
          <p:nvPr/>
        </p:nvSpPr>
        <p:spPr>
          <a:xfrm>
            <a:off x="10153800" y="3471480"/>
            <a:ext cx="1206360" cy="250920"/>
          </a:xfrm>
          <a:prstGeom prst="rect">
            <a:avLst/>
          </a:prstGeom>
          <a:no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600" spc="-1" strike="noStrike">
                <a:solidFill>
                  <a:srgbClr val="ab1547"/>
                </a:solidFill>
                <a:latin typeface="Calibri"/>
                <a:ea typeface="Calibri"/>
              </a:rPr>
              <a:t>EBIOS</a:t>
            </a:r>
            <a:endParaRPr b="0" lang="fr-FR" sz="1600" spc="-1" strike="noStrike">
              <a:solidFill>
                <a:srgbClr val="000000"/>
              </a:solidFill>
              <a:latin typeface="Arial"/>
            </a:endParaRPr>
          </a:p>
        </p:txBody>
      </p:sp>
      <p:sp>
        <p:nvSpPr>
          <p:cNvPr id="222" name="Google Shape;194;p3"/>
          <p:cNvSpPr/>
          <p:nvPr/>
        </p:nvSpPr>
        <p:spPr>
          <a:xfrm>
            <a:off x="10468440" y="4421160"/>
            <a:ext cx="1206360" cy="250920"/>
          </a:xfrm>
          <a:prstGeom prst="rect">
            <a:avLst/>
          </a:prstGeom>
          <a:no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ab1547"/>
                </a:solidFill>
                <a:latin typeface="Calibri"/>
                <a:ea typeface="Calibri"/>
              </a:rPr>
              <a:t>MENACES</a:t>
            </a:r>
            <a:endParaRPr b="0" lang="fr-FR" sz="1400" spc="-1" strike="noStrike">
              <a:solidFill>
                <a:srgbClr val="000000"/>
              </a:solidFill>
              <a:latin typeface="Arial"/>
            </a:endParaRPr>
          </a:p>
        </p:txBody>
      </p:sp>
      <p:sp>
        <p:nvSpPr>
          <p:cNvPr id="223" name="Google Shape;195;p3"/>
          <p:cNvSpPr/>
          <p:nvPr/>
        </p:nvSpPr>
        <p:spPr>
          <a:xfrm>
            <a:off x="9663840" y="2121840"/>
            <a:ext cx="728640" cy="3636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800" spc="-1" strike="noStrike">
                <a:solidFill>
                  <a:srgbClr val="000000"/>
                </a:solidFill>
                <a:latin typeface="Calibri"/>
                <a:ea typeface="Calibri"/>
              </a:rPr>
              <a:t>PHP</a:t>
            </a:r>
            <a:endParaRPr b="0" lang="fr-FR" sz="1800" spc="-1" strike="noStrike">
              <a:solidFill>
                <a:srgbClr val="000000"/>
              </a:solidFill>
              <a:latin typeface="Arial"/>
            </a:endParaRPr>
          </a:p>
        </p:txBody>
      </p:sp>
      <p:sp>
        <p:nvSpPr>
          <p:cNvPr id="224" name="Google Shape;196;p3"/>
          <p:cNvSpPr/>
          <p:nvPr/>
        </p:nvSpPr>
        <p:spPr>
          <a:xfrm>
            <a:off x="107280" y="2651760"/>
            <a:ext cx="208188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0" lang="fr-FR" sz="1400" spc="-1" strike="noStrike">
                <a:solidFill>
                  <a:srgbClr val="13726a"/>
                </a:solidFill>
                <a:latin typeface="Calibri"/>
                <a:ea typeface="Calibri"/>
              </a:rPr>
              <a:t>Haute-Disponibilité</a:t>
            </a:r>
            <a:endParaRPr b="0" lang="fr-FR" sz="1400" spc="-1" strike="noStrike">
              <a:solidFill>
                <a:srgbClr val="000000"/>
              </a:solidFill>
              <a:latin typeface="Arial"/>
            </a:endParaRPr>
          </a:p>
        </p:txBody>
      </p:sp>
      <p:sp>
        <p:nvSpPr>
          <p:cNvPr id="225" name="Google Shape;197;p3"/>
          <p:cNvSpPr/>
          <p:nvPr/>
        </p:nvSpPr>
        <p:spPr>
          <a:xfrm>
            <a:off x="10392480" y="4726080"/>
            <a:ext cx="1206360" cy="250920"/>
          </a:xfrm>
          <a:prstGeom prst="rect">
            <a:avLst/>
          </a:prstGeom>
          <a:no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6464e"/>
                </a:solidFill>
                <a:latin typeface="Calibri"/>
                <a:ea typeface="Calibri"/>
              </a:rPr>
              <a:t>Certificats</a:t>
            </a:r>
            <a:endParaRPr b="0" lang="fr-FR" sz="1400" spc="-1" strike="noStrike">
              <a:solidFill>
                <a:srgbClr val="000000"/>
              </a:solidFill>
              <a:latin typeface="Arial"/>
            </a:endParaRPr>
          </a:p>
        </p:txBody>
      </p:sp>
      <p:sp>
        <p:nvSpPr>
          <p:cNvPr id="226" name="Google Shape;198;p3"/>
          <p:cNvSpPr/>
          <p:nvPr/>
        </p:nvSpPr>
        <p:spPr>
          <a:xfrm>
            <a:off x="1293840" y="2797560"/>
            <a:ext cx="637200" cy="326880"/>
          </a:xfrm>
          <a:prstGeom prst="rect">
            <a:avLst/>
          </a:prstGeom>
          <a:noFill/>
          <a:ln w="0">
            <a:noFill/>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000000"/>
                </a:solidFill>
                <a:latin typeface="Calibri"/>
                <a:ea typeface="Calibri"/>
              </a:rPr>
              <a:t>...</a:t>
            </a:r>
            <a:endParaRPr b="0" lang="fr-FR" sz="1400" spc="-1" strike="noStrike">
              <a:solidFill>
                <a:srgbClr val="000000"/>
              </a:solidFill>
              <a:latin typeface="Arial"/>
            </a:endParaRPr>
          </a:p>
        </p:txBody>
      </p:sp>
      <p:sp>
        <p:nvSpPr>
          <p:cNvPr id="227" name="Google Shape;199;p3"/>
          <p:cNvSpPr/>
          <p:nvPr/>
        </p:nvSpPr>
        <p:spPr>
          <a:xfrm>
            <a:off x="484200" y="4661280"/>
            <a:ext cx="637200" cy="326880"/>
          </a:xfrm>
          <a:prstGeom prst="rect">
            <a:avLst/>
          </a:prstGeom>
          <a:noFill/>
          <a:ln w="0">
            <a:noFill/>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000000"/>
                </a:solidFill>
                <a:latin typeface="Calibri"/>
                <a:ea typeface="Calibri"/>
              </a:rPr>
              <a:t>...</a:t>
            </a:r>
            <a:endParaRPr b="0" lang="fr-FR" sz="1400" spc="-1" strike="noStrike">
              <a:solidFill>
                <a:srgbClr val="000000"/>
              </a:solidFill>
              <a:latin typeface="Arial"/>
            </a:endParaRPr>
          </a:p>
        </p:txBody>
      </p:sp>
      <p:sp>
        <p:nvSpPr>
          <p:cNvPr id="228" name="Google Shape;200;p3"/>
          <p:cNvSpPr/>
          <p:nvPr/>
        </p:nvSpPr>
        <p:spPr>
          <a:xfrm>
            <a:off x="6384600" y="5857920"/>
            <a:ext cx="637200" cy="326880"/>
          </a:xfrm>
          <a:prstGeom prst="rect">
            <a:avLst/>
          </a:prstGeom>
          <a:noFill/>
          <a:ln w="0">
            <a:noFill/>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000000"/>
                </a:solidFill>
                <a:latin typeface="Calibri"/>
                <a:ea typeface="Calibri"/>
              </a:rPr>
              <a:t>...</a:t>
            </a:r>
            <a:endParaRPr b="0" lang="fr-FR" sz="1400" spc="-1" strike="noStrike">
              <a:solidFill>
                <a:srgbClr val="000000"/>
              </a:solidFill>
              <a:latin typeface="Arial"/>
            </a:endParaRPr>
          </a:p>
        </p:txBody>
      </p:sp>
      <p:sp>
        <p:nvSpPr>
          <p:cNvPr id="229" name="Google Shape;201;p3"/>
          <p:cNvSpPr/>
          <p:nvPr/>
        </p:nvSpPr>
        <p:spPr>
          <a:xfrm>
            <a:off x="10550520" y="2511000"/>
            <a:ext cx="637200" cy="326880"/>
          </a:xfrm>
          <a:prstGeom prst="rect">
            <a:avLst/>
          </a:prstGeom>
          <a:noFill/>
          <a:ln w="0">
            <a:noFill/>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000000"/>
                </a:solidFill>
                <a:latin typeface="Calibri"/>
                <a:ea typeface="Calibri"/>
              </a:rPr>
              <a:t>...</a:t>
            </a:r>
            <a:endParaRPr b="0" lang="fr-FR" sz="1400" spc="-1" strike="noStrike">
              <a:solidFill>
                <a:srgbClr val="000000"/>
              </a:solidFill>
              <a:latin typeface="Arial"/>
            </a:endParaRPr>
          </a:p>
        </p:txBody>
      </p:sp>
      <p:sp>
        <p:nvSpPr>
          <p:cNvPr id="230" name="Google Shape;202;p3"/>
          <p:cNvSpPr/>
          <p:nvPr/>
        </p:nvSpPr>
        <p:spPr>
          <a:xfrm>
            <a:off x="9967680" y="4706280"/>
            <a:ext cx="637200" cy="326880"/>
          </a:xfrm>
          <a:prstGeom prst="rect">
            <a:avLst/>
          </a:prstGeom>
          <a:noFill/>
          <a:ln w="0">
            <a:noFill/>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000000"/>
                </a:solidFill>
                <a:latin typeface="Calibri"/>
                <a:ea typeface="Calibri"/>
              </a:rPr>
              <a:t>...</a:t>
            </a:r>
            <a:endParaRPr b="0" lang="fr-FR" sz="1400" spc="-1" strike="noStrike">
              <a:solidFill>
                <a:srgbClr val="000000"/>
              </a:solidFill>
              <a:latin typeface="Arial"/>
            </a:endParaRPr>
          </a:p>
        </p:txBody>
      </p:sp>
      <p:sp>
        <p:nvSpPr>
          <p:cNvPr id="231" name="Google Shape;203;p3"/>
          <p:cNvSpPr/>
          <p:nvPr/>
        </p:nvSpPr>
        <p:spPr>
          <a:xfrm>
            <a:off x="10719720" y="3463560"/>
            <a:ext cx="1426680" cy="3081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a:solidFill>
                  <a:srgbClr val="000000"/>
                </a:solidFill>
                <a:latin typeface="Calibri"/>
                <a:ea typeface="Calibri"/>
              </a:rPr>
              <a:t>RGPD</a:t>
            </a:r>
            <a:endParaRPr b="0" lang="fr-FR" sz="1800" spc="-1" strike="noStrike">
              <a:solidFill>
                <a:srgbClr val="000000"/>
              </a:solidFill>
              <a:latin typeface="Arial"/>
            </a:endParaRPr>
          </a:p>
        </p:txBody>
      </p:sp>
    </p:spTree>
  </p:cSld>
  <mc:AlternateContent>
    <mc:Choice Requires="p14">
      <p:transition spd="slow" advTm="8000" p14:dur="2000"/>
    </mc:Choice>
    <mc:Fallback>
      <p:transition spd="slow" advTm="8000"/>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Google Shape;208;p4"/>
          <p:cNvSpPr/>
          <p:nvPr/>
        </p:nvSpPr>
        <p:spPr>
          <a:xfrm>
            <a:off x="537120" y="1124640"/>
            <a:ext cx="11032560" cy="538920"/>
          </a:xfrm>
          <a:prstGeom prst="rect">
            <a:avLst/>
          </a:prstGeom>
          <a:solidFill>
            <a:srgbClr val="13726a"/>
          </a:solidFill>
          <a:ln w="12700">
            <a:solidFill>
              <a:srgbClr val="36464e"/>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233" name="PlaceHolder 1"/>
          <p:cNvSpPr>
            <a:spLocks noGrp="1"/>
          </p:cNvSpPr>
          <p:nvPr>
            <p:ph/>
          </p:nvPr>
        </p:nvSpPr>
        <p:spPr>
          <a:xfrm>
            <a:off x="537120" y="1107360"/>
            <a:ext cx="11095200" cy="5103000"/>
          </a:xfrm>
          <a:prstGeom prst="rect">
            <a:avLst/>
          </a:prstGeom>
          <a:noFill/>
          <a:ln w="0">
            <a:noFill/>
          </a:ln>
        </p:spPr>
        <p:txBody>
          <a:bodyPr lIns="90000" rIns="90000" tIns="45000" bIns="45000" anchor="t">
            <a:normAutofit/>
          </a:bodyPr>
          <a:p>
            <a:pPr indent="0">
              <a:lnSpc>
                <a:spcPct val="90000"/>
              </a:lnSpc>
              <a:buNone/>
              <a:tabLst>
                <a:tab algn="l" pos="0"/>
              </a:tabLst>
            </a:pPr>
            <a:r>
              <a:rPr b="0" lang="fr-FR" sz="2800" spc="-1" strike="noStrike">
                <a:solidFill>
                  <a:srgbClr val="ffffff"/>
                </a:solidFill>
                <a:latin typeface="Calibri"/>
                <a:ea typeface="Calibri"/>
              </a:rPr>
              <a:t>Le BTS SIO étudie les thèmes suivants :</a:t>
            </a:r>
            <a:endParaRPr b="0" lang="fr-FR" sz="2800" spc="-1" strike="noStrike">
              <a:solidFill>
                <a:srgbClr val="000000"/>
              </a:solidFill>
              <a:latin typeface="Arial"/>
            </a:endParaRPr>
          </a:p>
          <a:p>
            <a:pPr marL="685800" indent="0">
              <a:lnSpc>
                <a:spcPct val="90000"/>
              </a:lnSpc>
              <a:spcBef>
                <a:spcPts val="499"/>
              </a:spcBef>
              <a:buNone/>
              <a:tabLst>
                <a:tab algn="l" pos="0"/>
              </a:tabLst>
            </a:pPr>
            <a:endParaRPr b="0" lang="fr-FR" sz="28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1" lang="fr-FR" sz="2400" spc="-1" strike="noStrike">
                <a:solidFill>
                  <a:srgbClr val="13726a"/>
                </a:solidFill>
                <a:latin typeface="Calibri"/>
                <a:ea typeface="Calibri"/>
              </a:rPr>
              <a:t>Les systèmes et services</a:t>
            </a:r>
            <a:r>
              <a:rPr b="1" lang="fr-FR" sz="2400" spc="-1" strike="noStrike">
                <a:solidFill>
                  <a:srgbClr val="13726a"/>
                </a:solidFill>
                <a:latin typeface="Calibri"/>
                <a:ea typeface="Calibri"/>
              </a:rPr>
              <a:t>	</a:t>
            </a:r>
            <a:r>
              <a:rPr b="1" lang="fr-FR" sz="2400" spc="-1" strike="noStrike">
                <a:solidFill>
                  <a:srgbClr val="13726a"/>
                </a:solidFill>
                <a:latin typeface="Calibri"/>
                <a:ea typeface="Calibri"/>
              </a:rPr>
              <a:t>	</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1" lang="fr-FR" sz="2400" spc="-1" strike="noStrike">
                <a:solidFill>
                  <a:srgbClr val="13726a"/>
                </a:solidFill>
                <a:latin typeface="Calibri"/>
                <a:ea typeface="Calibri"/>
              </a:rPr>
              <a:t>Les réseaux</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1" lang="fr-FR" sz="2400" spc="-1" strike="noStrike">
                <a:solidFill>
                  <a:srgbClr val="13726a"/>
                </a:solidFill>
                <a:latin typeface="Calibri"/>
                <a:ea typeface="Calibri"/>
              </a:rPr>
              <a:t>Les applications</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1" lang="fr-FR" sz="2400" spc="-1" strike="noStrike">
                <a:solidFill>
                  <a:srgbClr val="13726a"/>
                </a:solidFill>
                <a:latin typeface="Calibri"/>
                <a:ea typeface="Calibri"/>
              </a:rPr>
              <a:t>Les données</a:t>
            </a:r>
            <a:endParaRPr b="0" lang="fr-FR" sz="2400" spc="-1" strike="noStrike">
              <a:solidFill>
                <a:srgbClr val="000000"/>
              </a:solidFill>
              <a:latin typeface="Arial"/>
            </a:endParaRPr>
          </a:p>
          <a:p>
            <a:pPr marL="685800" indent="0">
              <a:lnSpc>
                <a:spcPct val="90000"/>
              </a:lnSpc>
              <a:spcBef>
                <a:spcPts val="499"/>
              </a:spcBef>
              <a:buNone/>
              <a:tabLst>
                <a:tab algn="l" pos="0"/>
              </a:tabLst>
            </a:pPr>
            <a:endParaRPr b="0" lang="fr-FR" sz="2400" spc="-1" strike="noStrike">
              <a:solidFill>
                <a:srgbClr val="000000"/>
              </a:solidFill>
              <a:latin typeface="Arial"/>
            </a:endParaRPr>
          </a:p>
        </p:txBody>
      </p:sp>
      <p:sp>
        <p:nvSpPr>
          <p:cNvPr id="234"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SERVICES INFORMATIQUES</a:t>
            </a:r>
            <a:endParaRPr b="0" lang="fr-FR" sz="4400" spc="-1" strike="noStrike">
              <a:solidFill>
                <a:srgbClr val="000000"/>
              </a:solidFill>
              <a:latin typeface="Arial"/>
            </a:endParaRPr>
          </a:p>
        </p:txBody>
      </p:sp>
      <p:sp>
        <p:nvSpPr>
          <p:cNvPr id="235" name="PlaceHolder 3"/>
          <p:cNvSpPr>
            <a:spLocks noGrp="1"/>
          </p:cNvSpPr>
          <p:nvPr>
            <p:ph type="sldNum" idx="7"/>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CF039620-4663-40DB-8EBC-DEC9AC1CF33C}" type="slidenum">
              <a:rPr b="1" lang="fr-FR" sz="1600" spc="-1" strike="noStrike">
                <a:solidFill>
                  <a:srgbClr val="800f35"/>
                </a:solidFill>
                <a:latin typeface="Calibri"/>
                <a:ea typeface="Calibri"/>
              </a:rPr>
              <a:t>4</a:t>
            </a:fld>
            <a:endParaRPr b="0" lang="fr-FR" sz="1600" spc="-1" strike="noStrike">
              <a:solidFill>
                <a:srgbClr val="000000"/>
              </a:solidFill>
              <a:latin typeface="Times New Roman"/>
            </a:endParaRPr>
          </a:p>
        </p:txBody>
      </p:sp>
      <p:pic>
        <p:nvPicPr>
          <p:cNvPr id="236" name="Google Shape;212;p4" descr="Software Carton Box Web 2.0 (remix) by palomaironique"/>
          <p:cNvPicPr/>
          <p:nvPr/>
        </p:nvPicPr>
        <p:blipFill>
          <a:blip r:embed="rId1"/>
          <a:stretch/>
        </p:blipFill>
        <p:spPr>
          <a:xfrm>
            <a:off x="3854520" y="4178880"/>
            <a:ext cx="872640" cy="1142640"/>
          </a:xfrm>
          <a:prstGeom prst="rect">
            <a:avLst/>
          </a:prstGeom>
          <a:ln w="0">
            <a:noFill/>
          </a:ln>
        </p:spPr>
      </p:pic>
      <p:pic>
        <p:nvPicPr>
          <p:cNvPr id="237" name="Google Shape;213;p4" descr="Alternative Virtual Machine Host by ujmoser"/>
          <p:cNvPicPr/>
          <p:nvPr/>
        </p:nvPicPr>
        <p:blipFill>
          <a:blip r:embed="rId2"/>
          <a:stretch/>
        </p:blipFill>
        <p:spPr>
          <a:xfrm>
            <a:off x="9049680" y="4255920"/>
            <a:ext cx="723600" cy="1119240"/>
          </a:xfrm>
          <a:prstGeom prst="rect">
            <a:avLst/>
          </a:prstGeom>
          <a:ln w="0">
            <a:noFill/>
          </a:ln>
        </p:spPr>
      </p:pic>
      <p:pic>
        <p:nvPicPr>
          <p:cNvPr id="238" name="Google Shape;214;p4" descr=""/>
          <p:cNvPicPr/>
          <p:nvPr/>
        </p:nvPicPr>
        <p:blipFill>
          <a:blip r:embed="rId3"/>
          <a:stretch/>
        </p:blipFill>
        <p:spPr>
          <a:xfrm>
            <a:off x="10778400" y="1163520"/>
            <a:ext cx="457560" cy="449280"/>
          </a:xfrm>
          <a:prstGeom prst="rect">
            <a:avLst/>
          </a:prstGeom>
          <a:ln w="0">
            <a:noFill/>
          </a:ln>
        </p:spPr>
      </p:pic>
      <p:sp>
        <p:nvSpPr>
          <p:cNvPr id="239" name="Google Shape;215;p4"/>
          <p:cNvSpPr/>
          <p:nvPr/>
        </p:nvSpPr>
        <p:spPr>
          <a:xfrm>
            <a:off x="5451120" y="1939680"/>
            <a:ext cx="6094800" cy="1552680"/>
          </a:xfrm>
          <a:prstGeom prst="rect">
            <a:avLst/>
          </a:prstGeom>
          <a:noFill/>
          <a:ln w="0">
            <a:noFill/>
          </a:ln>
        </p:spPr>
        <p:style>
          <a:lnRef idx="0"/>
          <a:fillRef idx="0"/>
          <a:effectRef idx="0"/>
          <a:fontRef idx="minor"/>
        </p:style>
        <p:txBody>
          <a:bodyPr lIns="90000" rIns="90000" tIns="45000" bIns="45000" anchor="t">
            <a:spAutoFit/>
          </a:bodyPr>
          <a:p>
            <a:pPr lvl="1" marL="743040" indent="-285840">
              <a:lnSpc>
                <a:spcPct val="100000"/>
              </a:lnSpc>
              <a:buClr>
                <a:srgbClr val="13726a"/>
              </a:buClr>
              <a:buFont typeface="Arial"/>
              <a:buChar char="•"/>
            </a:pPr>
            <a:r>
              <a:rPr b="1" lang="fr-FR" sz="2400" spc="-1" strike="noStrike">
                <a:solidFill>
                  <a:srgbClr val="13726a"/>
                </a:solidFill>
                <a:latin typeface="Calibri"/>
                <a:ea typeface="Calibri"/>
              </a:rPr>
              <a:t>Le cloud </a:t>
            </a:r>
            <a:endParaRPr b="0" lang="fr-FR" sz="2400" spc="-1" strike="noStrike">
              <a:solidFill>
                <a:srgbClr val="000000"/>
              </a:solidFill>
              <a:latin typeface="Arial"/>
            </a:endParaRPr>
          </a:p>
          <a:p>
            <a:pPr lvl="1" marL="743040" indent="-285840">
              <a:lnSpc>
                <a:spcPct val="100000"/>
              </a:lnSpc>
              <a:buClr>
                <a:srgbClr val="13726a"/>
              </a:buClr>
              <a:buFont typeface="Arial"/>
              <a:buChar char="•"/>
            </a:pPr>
            <a:r>
              <a:rPr b="1" lang="fr-FR" sz="2400" spc="-1" strike="noStrike">
                <a:solidFill>
                  <a:srgbClr val="13726a"/>
                </a:solidFill>
                <a:latin typeface="Calibri"/>
                <a:ea typeface="Calibri"/>
              </a:rPr>
              <a:t>La virtualisation</a:t>
            </a:r>
            <a:endParaRPr b="0" lang="fr-FR" sz="2400" spc="-1" strike="noStrike">
              <a:solidFill>
                <a:srgbClr val="000000"/>
              </a:solidFill>
              <a:latin typeface="Arial"/>
            </a:endParaRPr>
          </a:p>
          <a:p>
            <a:pPr lvl="1" marL="743040" indent="-285840">
              <a:lnSpc>
                <a:spcPct val="100000"/>
              </a:lnSpc>
              <a:buClr>
                <a:srgbClr val="13726a"/>
              </a:buClr>
              <a:buFont typeface="Arial"/>
              <a:buChar char="•"/>
            </a:pPr>
            <a:r>
              <a:rPr b="1" lang="fr-FR" sz="2400" spc="-1" strike="noStrike">
                <a:solidFill>
                  <a:srgbClr val="13726a"/>
                </a:solidFill>
                <a:latin typeface="Calibri"/>
                <a:ea typeface="Calibri"/>
              </a:rPr>
              <a:t>La cybersécurité</a:t>
            </a:r>
            <a:endParaRPr b="0" lang="fr-FR" sz="2400" spc="-1" strike="noStrike">
              <a:solidFill>
                <a:srgbClr val="000000"/>
              </a:solidFill>
              <a:latin typeface="Arial"/>
            </a:endParaRPr>
          </a:p>
          <a:p>
            <a:pPr marL="743040" indent="-133200">
              <a:lnSpc>
                <a:spcPct val="100000"/>
              </a:lnSpc>
              <a:tabLst>
                <a:tab algn="l" pos="0"/>
              </a:tabLst>
            </a:pPr>
            <a:endParaRPr b="0" lang="fr-FR" sz="2400" spc="-1" strike="noStrike">
              <a:solidFill>
                <a:srgbClr val="000000"/>
              </a:solidFill>
              <a:latin typeface="Arial"/>
            </a:endParaRPr>
          </a:p>
        </p:txBody>
      </p:sp>
      <p:pic>
        <p:nvPicPr>
          <p:cNvPr id="240" name="Google Shape;216;p4" descr=""/>
          <p:cNvPicPr/>
          <p:nvPr/>
        </p:nvPicPr>
        <p:blipFill>
          <a:blip r:embed="rId4"/>
          <a:stretch/>
        </p:blipFill>
        <p:spPr>
          <a:xfrm>
            <a:off x="10110960" y="4343760"/>
            <a:ext cx="1427760" cy="859320"/>
          </a:xfrm>
          <a:prstGeom prst="rect">
            <a:avLst/>
          </a:prstGeom>
          <a:ln w="0">
            <a:noFill/>
          </a:ln>
        </p:spPr>
      </p:pic>
      <p:pic>
        <p:nvPicPr>
          <p:cNvPr id="241" name="Google Shape;217;p4" descr=""/>
          <p:cNvPicPr/>
          <p:nvPr/>
        </p:nvPicPr>
        <p:blipFill>
          <a:blip r:embed="rId5"/>
          <a:stretch/>
        </p:blipFill>
        <p:spPr>
          <a:xfrm>
            <a:off x="5286960" y="4003920"/>
            <a:ext cx="1108800" cy="940320"/>
          </a:xfrm>
          <a:prstGeom prst="rect">
            <a:avLst/>
          </a:prstGeom>
          <a:ln w="0">
            <a:noFill/>
          </a:ln>
        </p:spPr>
      </p:pic>
      <p:pic>
        <p:nvPicPr>
          <p:cNvPr id="242" name="Google Shape;218;p4" descr=""/>
          <p:cNvPicPr/>
          <p:nvPr/>
        </p:nvPicPr>
        <p:blipFill>
          <a:blip r:embed="rId6"/>
          <a:stretch/>
        </p:blipFill>
        <p:spPr>
          <a:xfrm>
            <a:off x="4964040" y="4237200"/>
            <a:ext cx="936720" cy="1034640"/>
          </a:xfrm>
          <a:prstGeom prst="rect">
            <a:avLst/>
          </a:prstGeom>
          <a:ln w="0">
            <a:noFill/>
          </a:ln>
        </p:spPr>
      </p:pic>
      <p:pic>
        <p:nvPicPr>
          <p:cNvPr id="243" name="Google Shape;219;p4" descr=""/>
          <p:cNvPicPr/>
          <p:nvPr/>
        </p:nvPicPr>
        <p:blipFill>
          <a:blip r:embed="rId7"/>
          <a:stretch/>
        </p:blipFill>
        <p:spPr>
          <a:xfrm>
            <a:off x="2063520" y="4209120"/>
            <a:ext cx="1585080" cy="981360"/>
          </a:xfrm>
          <a:prstGeom prst="rect">
            <a:avLst/>
          </a:prstGeom>
          <a:ln w="0">
            <a:noFill/>
          </a:ln>
        </p:spPr>
      </p:pic>
      <p:pic>
        <p:nvPicPr>
          <p:cNvPr id="244" name="Google Shape;220;p4" descr=""/>
          <p:cNvPicPr/>
          <p:nvPr/>
        </p:nvPicPr>
        <p:blipFill>
          <a:blip r:embed="rId8"/>
          <a:stretch/>
        </p:blipFill>
        <p:spPr>
          <a:xfrm>
            <a:off x="819720" y="4131360"/>
            <a:ext cx="1006920" cy="1140840"/>
          </a:xfrm>
          <a:prstGeom prst="rect">
            <a:avLst/>
          </a:prstGeom>
          <a:ln w="0">
            <a:noFill/>
          </a:ln>
        </p:spPr>
      </p:pic>
      <p:pic>
        <p:nvPicPr>
          <p:cNvPr id="245" name="Google Shape;221;p4" descr=""/>
          <p:cNvPicPr/>
          <p:nvPr/>
        </p:nvPicPr>
        <p:blipFill>
          <a:blip r:embed="rId9"/>
          <a:stretch/>
        </p:blipFill>
        <p:spPr>
          <a:xfrm>
            <a:off x="6729120" y="4232880"/>
            <a:ext cx="1987560" cy="1034640"/>
          </a:xfrm>
          <a:prstGeom prst="rect">
            <a:avLst/>
          </a:prstGeom>
          <a:ln w="0">
            <a:noFill/>
          </a:ln>
        </p:spPr>
      </p:pic>
    </p:spTree>
  </p:cSld>
  <p:transition spd="slow" advTm="10000">
    <p:fade/>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Google Shape;226;p5"/>
          <p:cNvSpPr/>
          <p:nvPr/>
        </p:nvSpPr>
        <p:spPr>
          <a:xfrm>
            <a:off x="537120" y="1080000"/>
            <a:ext cx="5247000" cy="538920"/>
          </a:xfrm>
          <a:prstGeom prst="rect">
            <a:avLst/>
          </a:prstGeom>
          <a:solidFill>
            <a:srgbClr val="13726a"/>
          </a:solidFill>
          <a:ln w="12700">
            <a:solidFill>
              <a:srgbClr val="36464e"/>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247" name="PlaceHolder 1"/>
          <p:cNvSpPr>
            <a:spLocks noGrp="1"/>
          </p:cNvSpPr>
          <p:nvPr>
            <p:ph/>
          </p:nvPr>
        </p:nvSpPr>
        <p:spPr>
          <a:xfrm>
            <a:off x="537120" y="1101600"/>
            <a:ext cx="11095200" cy="4617720"/>
          </a:xfrm>
          <a:prstGeom prst="rect">
            <a:avLst/>
          </a:prstGeom>
          <a:noFill/>
          <a:ln w="0">
            <a:noFill/>
          </a:ln>
        </p:spPr>
        <p:txBody>
          <a:bodyPr lIns="90000" rIns="90000" tIns="45000" bIns="45000" anchor="t">
            <a:normAutofit/>
          </a:bodyPr>
          <a:p>
            <a:pPr indent="0">
              <a:lnSpc>
                <a:spcPct val="90000"/>
              </a:lnSpc>
              <a:buNone/>
              <a:tabLst>
                <a:tab algn="l" pos="0"/>
              </a:tabLst>
            </a:pPr>
            <a:r>
              <a:rPr b="0" lang="fr-FR" sz="2800" spc="-1" strike="noStrike">
                <a:solidFill>
                  <a:srgbClr val="ffffff"/>
                </a:solidFill>
                <a:latin typeface="Calibri"/>
                <a:ea typeface="Calibri"/>
              </a:rPr>
              <a:t>Le BTS SIO forme :</a:t>
            </a:r>
            <a:endParaRPr b="0" lang="fr-FR" sz="2800" spc="-1" strike="noStrike">
              <a:solidFill>
                <a:srgbClr val="000000"/>
              </a:solidFill>
              <a:latin typeface="Arial"/>
            </a:endParaRPr>
          </a:p>
          <a:p>
            <a:pPr lvl="1" marL="685800" indent="-228600">
              <a:lnSpc>
                <a:spcPct val="90000"/>
              </a:lnSpc>
              <a:spcBef>
                <a:spcPts val="1100"/>
              </a:spcBef>
              <a:buClr>
                <a:srgbClr val="13726a"/>
              </a:buClr>
              <a:buFont typeface="Arial"/>
              <a:buChar char="•"/>
              <a:tabLst>
                <a:tab algn="l" pos="0"/>
              </a:tabLst>
            </a:pPr>
            <a:r>
              <a:rPr b="0" lang="fr-FR" sz="2400" spc="-1" strike="noStrike">
                <a:solidFill>
                  <a:srgbClr val="13726a"/>
                </a:solidFill>
                <a:latin typeface="Calibri"/>
                <a:ea typeface="Calibri"/>
              </a:rPr>
              <a:t>au développement web</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0" lang="fr-FR" sz="2400" spc="-1" strike="noStrike">
                <a:solidFill>
                  <a:srgbClr val="13726a"/>
                </a:solidFill>
                <a:latin typeface="Calibri"/>
                <a:ea typeface="Calibri"/>
              </a:rPr>
              <a:t>à la programmation objet et mobile</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0" lang="fr-FR" sz="2400" spc="-1" strike="noStrike">
                <a:solidFill>
                  <a:srgbClr val="13726a"/>
                </a:solidFill>
                <a:latin typeface="Calibri"/>
                <a:ea typeface="Calibri"/>
              </a:rPr>
              <a:t>à l’administration système et réseau</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0" lang="fr-FR" sz="2400" spc="-1" strike="noStrike">
                <a:solidFill>
                  <a:srgbClr val="13726a"/>
                </a:solidFill>
                <a:latin typeface="Calibri"/>
                <a:ea typeface="Calibri"/>
              </a:rPr>
              <a:t>à la sécurisation des SI</a:t>
            </a:r>
            <a:endParaRPr b="0" lang="fr-FR" sz="2400" spc="-1" strike="noStrike">
              <a:solidFill>
                <a:srgbClr val="000000"/>
              </a:solidFill>
              <a:latin typeface="Arial"/>
            </a:endParaRPr>
          </a:p>
          <a:p>
            <a:pPr lvl="1" marL="685800" indent="-228600">
              <a:lnSpc>
                <a:spcPct val="90000"/>
              </a:lnSpc>
              <a:spcBef>
                <a:spcPts val="499"/>
              </a:spcBef>
              <a:buClr>
                <a:srgbClr val="13726a"/>
              </a:buClr>
              <a:buFont typeface="Arial"/>
              <a:buChar char="•"/>
              <a:tabLst>
                <a:tab algn="l" pos="0"/>
              </a:tabLst>
            </a:pPr>
            <a:r>
              <a:rPr b="0" lang="fr-FR" sz="2400" spc="-1" strike="noStrike">
                <a:solidFill>
                  <a:srgbClr val="13726a"/>
                </a:solidFill>
                <a:latin typeface="Calibri"/>
                <a:ea typeface="Calibri"/>
              </a:rPr>
              <a:t>à la gestion de projets</a:t>
            </a:r>
            <a:endParaRPr b="0" lang="fr-FR" sz="2400" spc="-1" strike="noStrike">
              <a:solidFill>
                <a:srgbClr val="000000"/>
              </a:solidFill>
              <a:latin typeface="Arial"/>
            </a:endParaRPr>
          </a:p>
        </p:txBody>
      </p:sp>
      <p:sp>
        <p:nvSpPr>
          <p:cNvPr id="248"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SERVICES INFORMATIQUES</a:t>
            </a:r>
            <a:endParaRPr b="0" lang="fr-FR" sz="4400" spc="-1" strike="noStrike">
              <a:solidFill>
                <a:srgbClr val="000000"/>
              </a:solidFill>
              <a:latin typeface="Arial"/>
            </a:endParaRPr>
          </a:p>
        </p:txBody>
      </p:sp>
      <p:sp>
        <p:nvSpPr>
          <p:cNvPr id="249" name="PlaceHolder 3"/>
          <p:cNvSpPr>
            <a:spLocks noGrp="1"/>
          </p:cNvSpPr>
          <p:nvPr>
            <p:ph type="sldNum" idx="8"/>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06C50974-121A-4DBD-937C-8C7F9B7FC527}" type="slidenum">
              <a:rPr b="1" lang="fr-FR" sz="1600" spc="-1" strike="noStrike">
                <a:solidFill>
                  <a:srgbClr val="800f35"/>
                </a:solidFill>
                <a:latin typeface="Calibri"/>
                <a:ea typeface="Calibri"/>
              </a:rPr>
              <a:t>5</a:t>
            </a:fld>
            <a:endParaRPr b="0" lang="fr-FR" sz="1600" spc="-1" strike="noStrike">
              <a:solidFill>
                <a:srgbClr val="000000"/>
              </a:solidFill>
              <a:latin typeface="Times New Roman"/>
            </a:endParaRPr>
          </a:p>
        </p:txBody>
      </p:sp>
      <p:sp>
        <p:nvSpPr>
          <p:cNvPr id="250" name="Google Shape;230;p5"/>
          <p:cNvSpPr/>
          <p:nvPr/>
        </p:nvSpPr>
        <p:spPr>
          <a:xfrm>
            <a:off x="6198120" y="1080000"/>
            <a:ext cx="5247360" cy="538920"/>
          </a:xfrm>
          <a:prstGeom prst="rect">
            <a:avLst/>
          </a:prstGeom>
          <a:solidFill>
            <a:srgbClr val="544f4f"/>
          </a:solidFill>
          <a:ln w="12700">
            <a:solidFill>
              <a:srgbClr val="273338"/>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pic>
        <p:nvPicPr>
          <p:cNvPr id="251" name="Google Shape;231;p5" descr="VOIP phone by mark.starikov"/>
          <p:cNvPicPr/>
          <p:nvPr/>
        </p:nvPicPr>
        <p:blipFill>
          <a:blip r:embed="rId1"/>
          <a:stretch/>
        </p:blipFill>
        <p:spPr>
          <a:xfrm>
            <a:off x="7921080" y="5083920"/>
            <a:ext cx="702360" cy="563760"/>
          </a:xfrm>
          <a:prstGeom prst="rect">
            <a:avLst/>
          </a:prstGeom>
          <a:ln w="0">
            <a:noFill/>
          </a:ln>
        </p:spPr>
      </p:pic>
      <p:pic>
        <p:nvPicPr>
          <p:cNvPr id="252" name="Google Shape;232;p5" descr="Multimedia by star4clover"/>
          <p:cNvPicPr/>
          <p:nvPr/>
        </p:nvPicPr>
        <p:blipFill>
          <a:blip r:embed="rId2"/>
          <a:stretch/>
        </p:blipFill>
        <p:spPr>
          <a:xfrm>
            <a:off x="8511840" y="3717360"/>
            <a:ext cx="1215000" cy="1078200"/>
          </a:xfrm>
          <a:prstGeom prst="rect">
            <a:avLst/>
          </a:prstGeom>
          <a:ln w="0">
            <a:noFill/>
          </a:ln>
        </p:spPr>
      </p:pic>
      <p:pic>
        <p:nvPicPr>
          <p:cNvPr id="253" name="Google Shape;233;p5" descr="robot carrying things 4 by rg1024"/>
          <p:cNvPicPr/>
          <p:nvPr/>
        </p:nvPicPr>
        <p:blipFill>
          <a:blip r:embed="rId3"/>
          <a:stretch/>
        </p:blipFill>
        <p:spPr>
          <a:xfrm>
            <a:off x="10140840" y="3853440"/>
            <a:ext cx="540360" cy="806760"/>
          </a:xfrm>
          <a:prstGeom prst="rect">
            <a:avLst/>
          </a:prstGeom>
          <a:ln w="0">
            <a:noFill/>
          </a:ln>
        </p:spPr>
      </p:pic>
      <p:pic>
        <p:nvPicPr>
          <p:cNvPr id="254" name="Google Shape;234;p5" descr="SVG by Andy"/>
          <p:cNvPicPr/>
          <p:nvPr/>
        </p:nvPicPr>
        <p:blipFill>
          <a:blip r:embed="rId4"/>
          <a:stretch/>
        </p:blipFill>
        <p:spPr>
          <a:xfrm>
            <a:off x="7277760" y="3836520"/>
            <a:ext cx="820080" cy="840240"/>
          </a:xfrm>
          <a:prstGeom prst="rect">
            <a:avLst/>
          </a:prstGeom>
          <a:ln w="0">
            <a:noFill/>
          </a:ln>
        </p:spPr>
      </p:pic>
      <p:pic>
        <p:nvPicPr>
          <p:cNvPr id="255" name="Google Shape;235;p5" descr=""/>
          <p:cNvPicPr/>
          <p:nvPr/>
        </p:nvPicPr>
        <p:blipFill>
          <a:blip r:embed="rId5"/>
          <a:stretch/>
        </p:blipFill>
        <p:spPr>
          <a:xfrm>
            <a:off x="9119880" y="4903920"/>
            <a:ext cx="1569960" cy="923760"/>
          </a:xfrm>
          <a:prstGeom prst="rect">
            <a:avLst/>
          </a:prstGeom>
          <a:ln w="0">
            <a:noFill/>
          </a:ln>
        </p:spPr>
      </p:pic>
      <p:pic>
        <p:nvPicPr>
          <p:cNvPr id="256" name="Google Shape;236;p5" descr=""/>
          <p:cNvPicPr/>
          <p:nvPr/>
        </p:nvPicPr>
        <p:blipFill>
          <a:blip r:embed="rId6"/>
          <a:stretch/>
        </p:blipFill>
        <p:spPr>
          <a:xfrm>
            <a:off x="1351800" y="3788280"/>
            <a:ext cx="1272960" cy="936720"/>
          </a:xfrm>
          <a:prstGeom prst="rect">
            <a:avLst/>
          </a:prstGeom>
          <a:ln w="0">
            <a:noFill/>
          </a:ln>
        </p:spPr>
      </p:pic>
      <p:pic>
        <p:nvPicPr>
          <p:cNvPr id="257" name="Google Shape;237;p5" descr=""/>
          <p:cNvPicPr/>
          <p:nvPr/>
        </p:nvPicPr>
        <p:blipFill>
          <a:blip r:embed="rId7"/>
          <a:stretch/>
        </p:blipFill>
        <p:spPr>
          <a:xfrm>
            <a:off x="3131640" y="4677480"/>
            <a:ext cx="1098720" cy="933840"/>
          </a:xfrm>
          <a:prstGeom prst="rect">
            <a:avLst/>
          </a:prstGeom>
          <a:ln w="0">
            <a:noFill/>
          </a:ln>
        </p:spPr>
      </p:pic>
      <p:pic>
        <p:nvPicPr>
          <p:cNvPr id="258" name="Google Shape;238;p5" descr=""/>
          <p:cNvPicPr/>
          <p:nvPr/>
        </p:nvPicPr>
        <p:blipFill>
          <a:blip r:embed="rId8"/>
          <a:stretch/>
        </p:blipFill>
        <p:spPr>
          <a:xfrm>
            <a:off x="2898360" y="3570120"/>
            <a:ext cx="2158920" cy="1213920"/>
          </a:xfrm>
          <a:prstGeom prst="rect">
            <a:avLst/>
          </a:prstGeom>
          <a:ln w="0">
            <a:noFill/>
          </a:ln>
        </p:spPr>
      </p:pic>
      <p:pic>
        <p:nvPicPr>
          <p:cNvPr id="259" name="Google Shape;239;p5" descr=""/>
          <p:cNvPicPr/>
          <p:nvPr/>
        </p:nvPicPr>
        <p:blipFill>
          <a:blip r:embed="rId9"/>
          <a:stretch/>
        </p:blipFill>
        <p:spPr>
          <a:xfrm>
            <a:off x="4536720" y="4736880"/>
            <a:ext cx="910440" cy="910440"/>
          </a:xfrm>
          <a:prstGeom prst="rect">
            <a:avLst/>
          </a:prstGeom>
          <a:ln w="0">
            <a:noFill/>
          </a:ln>
        </p:spPr>
      </p:pic>
      <p:pic>
        <p:nvPicPr>
          <p:cNvPr id="260" name="Google Shape;240;p5" descr=""/>
          <p:cNvPicPr/>
          <p:nvPr/>
        </p:nvPicPr>
        <p:blipFill>
          <a:blip r:embed="rId10"/>
          <a:stretch/>
        </p:blipFill>
        <p:spPr>
          <a:xfrm>
            <a:off x="1315800" y="4718520"/>
            <a:ext cx="1183680" cy="892800"/>
          </a:xfrm>
          <a:prstGeom prst="rect">
            <a:avLst/>
          </a:prstGeom>
          <a:ln w="0">
            <a:noFill/>
          </a:ln>
        </p:spPr>
      </p:pic>
      <p:pic>
        <p:nvPicPr>
          <p:cNvPr id="261" name="Google Shape;241;p5" descr=""/>
          <p:cNvPicPr/>
          <p:nvPr/>
        </p:nvPicPr>
        <p:blipFill>
          <a:blip r:embed="rId11"/>
          <a:stretch/>
        </p:blipFill>
        <p:spPr>
          <a:xfrm>
            <a:off x="5215680" y="1087200"/>
            <a:ext cx="457560" cy="449280"/>
          </a:xfrm>
          <a:prstGeom prst="rect">
            <a:avLst/>
          </a:prstGeom>
          <a:ln w="0">
            <a:noFill/>
          </a:ln>
        </p:spPr>
      </p:pic>
      <p:pic>
        <p:nvPicPr>
          <p:cNvPr id="262" name="Google Shape;242;p5" descr=""/>
          <p:cNvPicPr/>
          <p:nvPr/>
        </p:nvPicPr>
        <p:blipFill>
          <a:blip r:embed="rId12"/>
          <a:stretch/>
        </p:blipFill>
        <p:spPr>
          <a:xfrm>
            <a:off x="10804320" y="1073880"/>
            <a:ext cx="568800" cy="501840"/>
          </a:xfrm>
          <a:prstGeom prst="rect">
            <a:avLst/>
          </a:prstGeom>
          <a:ln w="0">
            <a:noFill/>
          </a:ln>
        </p:spPr>
      </p:pic>
      <p:sp>
        <p:nvSpPr>
          <p:cNvPr id="263" name="Google Shape;243;p5"/>
          <p:cNvSpPr/>
          <p:nvPr/>
        </p:nvSpPr>
        <p:spPr>
          <a:xfrm>
            <a:off x="6198120" y="1101600"/>
            <a:ext cx="5434200" cy="4866480"/>
          </a:xfrm>
          <a:prstGeom prst="rect">
            <a:avLst/>
          </a:prstGeom>
          <a:noFill/>
          <a:ln w="0">
            <a:noFill/>
          </a:ln>
        </p:spPr>
        <p:style>
          <a:lnRef idx="0"/>
          <a:fillRef idx="0"/>
          <a:effectRef idx="0"/>
          <a:fontRef idx="minor"/>
        </p:style>
        <p:txBody>
          <a:bodyPr lIns="90000" rIns="90000" tIns="45000" bIns="45000" anchor="t">
            <a:noAutofit/>
          </a:bodyPr>
          <a:p>
            <a:pPr>
              <a:lnSpc>
                <a:spcPct val="90000"/>
              </a:lnSpc>
              <a:tabLst>
                <a:tab algn="l" pos="0"/>
              </a:tabLst>
            </a:pPr>
            <a:r>
              <a:rPr b="0" lang="fr-FR" sz="2800" spc="-1" strike="noStrike">
                <a:solidFill>
                  <a:srgbClr val="ffffff"/>
                </a:solidFill>
                <a:latin typeface="Calibri"/>
                <a:ea typeface="Calibri"/>
              </a:rPr>
              <a:t>Le BTS SIO ne forme pas :</a:t>
            </a:r>
            <a:endParaRPr b="0" lang="fr-FR" sz="2800" spc="-1" strike="noStrike">
              <a:solidFill>
                <a:srgbClr val="000000"/>
              </a:solidFill>
              <a:latin typeface="Arial"/>
            </a:endParaRPr>
          </a:p>
          <a:p>
            <a:pPr lvl="1" marL="800280" indent="-343080">
              <a:lnSpc>
                <a:spcPct val="90000"/>
              </a:lnSpc>
              <a:spcBef>
                <a:spcPts val="1100"/>
              </a:spcBef>
              <a:buClr>
                <a:srgbClr val="544f4f"/>
              </a:buClr>
              <a:buFont typeface="Arial"/>
              <a:buChar char="•"/>
              <a:tabLst>
                <a:tab algn="l" pos="0"/>
              </a:tabLst>
            </a:pPr>
            <a:r>
              <a:rPr b="0" lang="fr-FR" sz="2400" spc="-1" strike="noStrike">
                <a:solidFill>
                  <a:srgbClr val="544f4f"/>
                </a:solidFill>
                <a:latin typeface="Calibri"/>
                <a:ea typeface="Calibri"/>
              </a:rPr>
              <a:t>à l’infographie (art numérique)</a:t>
            </a:r>
            <a:endParaRPr b="0" lang="fr-FR" sz="2400" spc="-1" strike="noStrike">
              <a:solidFill>
                <a:srgbClr val="000000"/>
              </a:solidFill>
              <a:latin typeface="Arial"/>
            </a:endParaRPr>
          </a:p>
          <a:p>
            <a:pPr lvl="1" marL="800280" indent="-343080">
              <a:lnSpc>
                <a:spcPct val="90000"/>
              </a:lnSpc>
              <a:spcBef>
                <a:spcPts val="499"/>
              </a:spcBef>
              <a:buClr>
                <a:srgbClr val="544f4f"/>
              </a:buClr>
              <a:buFont typeface="Arial"/>
              <a:buChar char="•"/>
              <a:tabLst>
                <a:tab algn="l" pos="0"/>
              </a:tabLst>
            </a:pPr>
            <a:r>
              <a:rPr b="0" lang="fr-FR" sz="2400" spc="-1" strike="noStrike">
                <a:solidFill>
                  <a:srgbClr val="544f4f"/>
                </a:solidFill>
                <a:latin typeface="Calibri"/>
                <a:ea typeface="Calibri"/>
              </a:rPr>
              <a:t>au multimédia (photo, vidéo, …)</a:t>
            </a:r>
            <a:endParaRPr b="0" lang="fr-FR" sz="2400" spc="-1" strike="noStrike">
              <a:solidFill>
                <a:srgbClr val="000000"/>
              </a:solidFill>
              <a:latin typeface="Arial"/>
            </a:endParaRPr>
          </a:p>
          <a:p>
            <a:pPr lvl="1" marL="800280" indent="-343080">
              <a:lnSpc>
                <a:spcPct val="90000"/>
              </a:lnSpc>
              <a:spcBef>
                <a:spcPts val="499"/>
              </a:spcBef>
              <a:buClr>
                <a:srgbClr val="544f4f"/>
              </a:buClr>
              <a:buFont typeface="Arial"/>
              <a:buChar char="•"/>
              <a:tabLst>
                <a:tab algn="l" pos="0"/>
              </a:tabLst>
            </a:pPr>
            <a:r>
              <a:rPr b="0" lang="fr-FR" sz="2400" spc="-1" strike="noStrike">
                <a:solidFill>
                  <a:srgbClr val="544f4f"/>
                </a:solidFill>
                <a:latin typeface="Calibri"/>
                <a:ea typeface="Calibri"/>
              </a:rPr>
              <a:t>à la production de jeux vidéos</a:t>
            </a:r>
            <a:endParaRPr b="0" lang="fr-FR" sz="2400" spc="-1" strike="noStrike">
              <a:solidFill>
                <a:srgbClr val="000000"/>
              </a:solidFill>
              <a:latin typeface="Arial"/>
            </a:endParaRPr>
          </a:p>
          <a:p>
            <a:pPr lvl="1" marL="800280" indent="-343080">
              <a:lnSpc>
                <a:spcPct val="90000"/>
              </a:lnSpc>
              <a:spcBef>
                <a:spcPts val="499"/>
              </a:spcBef>
              <a:buClr>
                <a:srgbClr val="544f4f"/>
              </a:buClr>
              <a:buFont typeface="Arial"/>
              <a:buChar char="•"/>
              <a:tabLst>
                <a:tab algn="l" pos="0"/>
              </a:tabLst>
            </a:pPr>
            <a:r>
              <a:rPr b="0" lang="fr-FR" sz="2400" spc="-1" strike="noStrike">
                <a:solidFill>
                  <a:srgbClr val="544f4f"/>
                </a:solidFill>
                <a:latin typeface="Calibri"/>
                <a:ea typeface="Calibri"/>
              </a:rPr>
              <a:t>aux télécommunications</a:t>
            </a:r>
            <a:endParaRPr b="0" lang="fr-FR" sz="2400" spc="-1" strike="noStrike">
              <a:solidFill>
                <a:srgbClr val="000000"/>
              </a:solidFill>
              <a:latin typeface="Arial"/>
            </a:endParaRPr>
          </a:p>
          <a:p>
            <a:pPr lvl="1" marL="800280" indent="-343080">
              <a:lnSpc>
                <a:spcPct val="90000"/>
              </a:lnSpc>
              <a:spcBef>
                <a:spcPts val="499"/>
              </a:spcBef>
              <a:buClr>
                <a:srgbClr val="544f4f"/>
              </a:buClr>
              <a:buFont typeface="Arial"/>
              <a:buChar char="•"/>
              <a:tabLst>
                <a:tab algn="l" pos="0"/>
              </a:tabLst>
            </a:pPr>
            <a:r>
              <a:rPr b="0" lang="fr-FR" sz="2400" spc="-1" strike="noStrike">
                <a:solidFill>
                  <a:srgbClr val="544f4f"/>
                </a:solidFill>
                <a:latin typeface="Calibri"/>
                <a:ea typeface="Calibri"/>
              </a:rPr>
              <a:t>à la robotique/ domotique</a:t>
            </a:r>
            <a:endParaRPr b="0" lang="fr-FR" sz="2400" spc="-1" strike="noStrike">
              <a:solidFill>
                <a:srgbClr val="000000"/>
              </a:solidFill>
              <a:latin typeface="Arial"/>
            </a:endParaRPr>
          </a:p>
          <a:p>
            <a:pPr marL="800280" indent="-190440">
              <a:lnSpc>
                <a:spcPct val="90000"/>
              </a:lnSpc>
              <a:spcBef>
                <a:spcPts val="499"/>
              </a:spcBef>
              <a:tabLst>
                <a:tab algn="l" pos="0"/>
              </a:tabLst>
            </a:pPr>
            <a:endParaRPr b="0" lang="fr-FR" sz="2400" spc="-1" strike="noStrike">
              <a:solidFill>
                <a:srgbClr val="000000"/>
              </a:solidFill>
              <a:latin typeface="Arial"/>
            </a:endParaRPr>
          </a:p>
        </p:txBody>
      </p:sp>
    </p:spTree>
  </p:cSld>
  <p:transition spd="slow" advTm="10000">
    <p:fad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p:nvPr>
        </p:nvSpPr>
        <p:spPr>
          <a:xfrm>
            <a:off x="537120" y="1107360"/>
            <a:ext cx="11095200" cy="5103000"/>
          </a:xfrm>
          <a:prstGeom prst="rect">
            <a:avLst/>
          </a:prstGeom>
          <a:noFill/>
          <a:ln w="0">
            <a:noFill/>
          </a:ln>
        </p:spPr>
        <p:txBody>
          <a:bodyPr lIns="90000" rIns="90000" tIns="45000" bIns="45000" anchor="t">
            <a:normAutofit/>
          </a:bodyPr>
          <a:p>
            <a:pPr marL="228600" indent="-228600">
              <a:lnSpc>
                <a:spcPct val="90000"/>
              </a:lnSpc>
              <a:buClr>
                <a:srgbClr val="000000"/>
              </a:buClr>
              <a:buFont typeface="Arial"/>
              <a:buChar char="•"/>
            </a:pPr>
            <a:r>
              <a:rPr b="0" lang="fr-FR" sz="2800" spc="-1" strike="noStrike">
                <a:solidFill>
                  <a:srgbClr val="000000"/>
                </a:solidFill>
                <a:latin typeface="Calibri"/>
                <a:ea typeface="Calibri"/>
              </a:rPr>
              <a:t>Le BTS SIO comporte</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2000" spc="-1" strike="noStrike">
                <a:solidFill>
                  <a:srgbClr val="000000"/>
                </a:solidFill>
                <a:latin typeface="Calibri"/>
                <a:ea typeface="Calibri"/>
              </a:rPr>
              <a:t>Des blocs d’enseignements généraux :</a:t>
            </a:r>
            <a:br>
              <a:rPr sz="3200"/>
            </a:br>
            <a:r>
              <a:rPr b="0" lang="fr-FR" sz="2000" spc="-1" strike="noStrike">
                <a:solidFill>
                  <a:srgbClr val="ab1547"/>
                </a:solidFill>
                <a:latin typeface="Calibri"/>
                <a:ea typeface="Calibri"/>
              </a:rPr>
              <a:t>Anglais, Mathématiques pour l’informatique, Culture Générale et expression</a:t>
            </a:r>
            <a:endParaRPr b="0" lang="fr-FR" sz="20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2000" spc="-1" strike="noStrike">
                <a:solidFill>
                  <a:srgbClr val="000000"/>
                </a:solidFill>
                <a:latin typeface="Calibri"/>
                <a:ea typeface="Calibri"/>
              </a:rPr>
              <a:t>Un bloc de </a:t>
            </a:r>
            <a:r>
              <a:rPr b="0" lang="fr-FR" sz="2000" spc="-1" strike="noStrike">
                <a:solidFill>
                  <a:srgbClr val="ab1547"/>
                </a:solidFill>
                <a:latin typeface="Calibri"/>
                <a:ea typeface="Calibri"/>
              </a:rPr>
              <a:t>Culture économique, juridique et managériale pour l’informatique</a:t>
            </a:r>
            <a:endParaRPr b="0" lang="fr-FR" sz="20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2000" spc="-1" strike="noStrike">
                <a:solidFill>
                  <a:srgbClr val="000000"/>
                </a:solidFill>
                <a:latin typeface="Calibri"/>
                <a:ea typeface="Calibri"/>
              </a:rPr>
              <a:t>Des blocs </a:t>
            </a:r>
            <a:r>
              <a:rPr b="1" lang="fr-FR" sz="2000" spc="-1" strike="noStrike">
                <a:solidFill>
                  <a:srgbClr val="ab0044"/>
                </a:solidFill>
                <a:latin typeface="Calibri"/>
                <a:ea typeface="Calibri"/>
              </a:rPr>
              <a:t>informatiques</a:t>
            </a:r>
            <a:r>
              <a:rPr b="0" lang="fr-FR" sz="2000" spc="-1" strike="noStrike">
                <a:solidFill>
                  <a:srgbClr val="ab0044"/>
                </a:solidFill>
                <a:latin typeface="Calibri"/>
                <a:ea typeface="Calibri"/>
              </a:rPr>
              <a:t> </a:t>
            </a:r>
            <a:r>
              <a:rPr b="0" lang="fr-FR" sz="2000" spc="-1" strike="noStrike">
                <a:solidFill>
                  <a:srgbClr val="000000"/>
                </a:solidFill>
                <a:latin typeface="Calibri"/>
                <a:ea typeface="Calibri"/>
              </a:rPr>
              <a:t>de </a:t>
            </a:r>
            <a:r>
              <a:rPr b="0" lang="fr-FR" sz="2000" spc="-1" strike="noStrike">
                <a:solidFill>
                  <a:srgbClr val="ab0044"/>
                </a:solidFill>
                <a:latin typeface="Calibri"/>
                <a:ea typeface="Calibri"/>
              </a:rPr>
              <a:t>tronc commun</a:t>
            </a:r>
            <a:r>
              <a:rPr b="0" lang="fr-FR" sz="2000" spc="-1" strike="noStrike">
                <a:solidFill>
                  <a:srgbClr val="800f35"/>
                </a:solidFill>
                <a:latin typeface="Calibri"/>
                <a:ea typeface="Calibri"/>
              </a:rPr>
              <a:t> </a:t>
            </a:r>
            <a:r>
              <a:rPr b="0" lang="fr-FR" sz="2000" spc="-1" strike="noStrike">
                <a:solidFill>
                  <a:srgbClr val="000000"/>
                </a:solidFill>
                <a:latin typeface="Calibri"/>
                <a:ea typeface="Calibri"/>
              </a:rPr>
              <a:t>(Bloc 1) et de </a:t>
            </a:r>
            <a:r>
              <a:rPr b="1" lang="fr-FR" sz="2000" spc="-1" strike="noStrike">
                <a:solidFill>
                  <a:srgbClr val="ab0044"/>
                </a:solidFill>
                <a:latin typeface="Calibri"/>
                <a:ea typeface="Calibri"/>
              </a:rPr>
              <a:t>spécialités</a:t>
            </a:r>
            <a:r>
              <a:rPr b="0" lang="fr-FR" sz="2000" spc="-1" strike="noStrike">
                <a:solidFill>
                  <a:srgbClr val="ab0044"/>
                </a:solidFill>
                <a:latin typeface="Calibri"/>
                <a:ea typeface="Calibri"/>
              </a:rPr>
              <a:t> </a:t>
            </a:r>
            <a:r>
              <a:rPr b="0" lang="fr-FR" sz="2000" spc="-1" strike="noStrike">
                <a:solidFill>
                  <a:srgbClr val="000000"/>
                </a:solidFill>
                <a:latin typeface="Calibri"/>
                <a:ea typeface="Calibri"/>
              </a:rPr>
              <a:t>(Bloc 2)</a:t>
            </a:r>
            <a:endParaRPr b="0" lang="fr-FR" sz="20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2000" spc="-1" strike="noStrike">
                <a:solidFill>
                  <a:srgbClr val="000000"/>
                </a:solidFill>
                <a:latin typeface="Calibri"/>
                <a:ea typeface="Calibri"/>
              </a:rPr>
              <a:t>Un bloc de </a:t>
            </a:r>
            <a:r>
              <a:rPr b="1" lang="fr-FR" sz="2000" spc="-1" strike="noStrike">
                <a:solidFill>
                  <a:srgbClr val="ab0044"/>
                </a:solidFill>
                <a:latin typeface="Calibri"/>
                <a:ea typeface="Calibri"/>
              </a:rPr>
              <a:t>Cybersécurité</a:t>
            </a:r>
            <a:r>
              <a:rPr b="0" lang="fr-FR" sz="2000" spc="-1" strike="noStrike">
                <a:solidFill>
                  <a:srgbClr val="000000"/>
                </a:solidFill>
                <a:latin typeface="Calibri"/>
                <a:ea typeface="Calibri"/>
              </a:rPr>
              <a:t> (Bloc 3) en tronc commun puis en spécialité (Année 2)</a:t>
            </a:r>
            <a:endParaRPr b="0" lang="fr-FR" sz="20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FR" sz="2000" spc="-1" strike="noStrike">
                <a:solidFill>
                  <a:srgbClr val="000000"/>
                </a:solidFill>
                <a:latin typeface="Calibri"/>
                <a:ea typeface="Calibri"/>
              </a:rPr>
              <a:t>Des Ateliers de </a:t>
            </a:r>
            <a:r>
              <a:rPr b="1" lang="fr-FR" sz="2000" spc="-1" strike="noStrike">
                <a:solidFill>
                  <a:srgbClr val="ab0044"/>
                </a:solidFill>
                <a:latin typeface="Calibri"/>
                <a:ea typeface="Calibri"/>
              </a:rPr>
              <a:t>Professionnalisation</a:t>
            </a:r>
            <a:r>
              <a:rPr b="0" lang="fr-FR" sz="2000" spc="-1" strike="noStrike">
                <a:solidFill>
                  <a:srgbClr val="ab0044"/>
                </a:solidFill>
                <a:latin typeface="Calibri"/>
                <a:ea typeface="Calibri"/>
              </a:rPr>
              <a:t> </a:t>
            </a:r>
            <a:r>
              <a:rPr b="0" lang="fr-FR" sz="2000" spc="-1" strike="noStrike">
                <a:solidFill>
                  <a:srgbClr val="000000"/>
                </a:solidFill>
                <a:latin typeface="Calibri"/>
                <a:ea typeface="Calibri"/>
              </a:rPr>
              <a:t>(</a:t>
            </a:r>
            <a:r>
              <a:rPr b="0" lang="fr-FR" sz="2000" spc="-1" strike="noStrike">
                <a:solidFill>
                  <a:srgbClr val="ab0044"/>
                </a:solidFill>
                <a:latin typeface="Calibri"/>
                <a:ea typeface="Calibri"/>
              </a:rPr>
              <a:t>AP</a:t>
            </a:r>
            <a:r>
              <a:rPr b="0" lang="fr-FR" sz="2000" spc="-1" strike="noStrike">
                <a:solidFill>
                  <a:srgbClr val="000000"/>
                </a:solidFill>
                <a:latin typeface="Calibri"/>
                <a:ea typeface="Calibri"/>
              </a:rPr>
              <a:t>)</a:t>
            </a:r>
            <a:endParaRPr b="0" lang="fr-FR" sz="2000" spc="-1" strike="noStrike">
              <a:solidFill>
                <a:srgbClr val="000000"/>
              </a:solidFill>
              <a:latin typeface="Arial"/>
            </a:endParaRPr>
          </a:p>
          <a:p>
            <a:pPr marL="457200" indent="0">
              <a:lnSpc>
                <a:spcPct val="90000"/>
              </a:lnSpc>
              <a:spcBef>
                <a:spcPts val="499"/>
              </a:spcBef>
              <a:buNone/>
              <a:tabLst>
                <a:tab algn="l" pos="0"/>
              </a:tabLst>
            </a:pPr>
            <a:endParaRPr b="0" lang="fr-FR" sz="20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FR" sz="2800" spc="-1" strike="noStrike">
                <a:solidFill>
                  <a:srgbClr val="000000"/>
                </a:solidFill>
                <a:latin typeface="Calibri"/>
                <a:ea typeface="Calibri"/>
              </a:rPr>
              <a:t>Le BTS SIO propose 2 spécialités</a:t>
            </a:r>
            <a:endParaRPr b="0" lang="fr-FR" sz="2800" spc="-1" strike="noStrike">
              <a:solidFill>
                <a:srgbClr val="000000"/>
              </a:solidFill>
              <a:latin typeface="Arial"/>
            </a:endParaRPr>
          </a:p>
          <a:p>
            <a:pPr lvl="1" marL="685800" indent="-228600">
              <a:lnSpc>
                <a:spcPct val="90000"/>
              </a:lnSpc>
              <a:spcBef>
                <a:spcPts val="499"/>
              </a:spcBef>
              <a:buClr>
                <a:srgbClr val="800f35"/>
              </a:buClr>
              <a:buFont typeface="Arial"/>
              <a:buChar char="•"/>
              <a:tabLst>
                <a:tab algn="l" pos="0"/>
              </a:tabLst>
            </a:pPr>
            <a:r>
              <a:rPr b="1" lang="fr-FR" sz="2000" spc="-1" strike="noStrike">
                <a:solidFill>
                  <a:srgbClr val="ab1547"/>
                </a:solidFill>
                <a:latin typeface="Calibri"/>
                <a:ea typeface="Calibri"/>
              </a:rPr>
              <a:t>SISR</a:t>
            </a:r>
            <a:r>
              <a:rPr b="0" lang="fr-FR" sz="2000" spc="-1" strike="noStrike">
                <a:solidFill>
                  <a:srgbClr val="ab0044"/>
                </a:solidFill>
                <a:latin typeface="Calibri"/>
                <a:ea typeface="Calibri"/>
              </a:rPr>
              <a:t> </a:t>
            </a:r>
            <a:r>
              <a:rPr b="0" lang="fr-FR" sz="2000" spc="-1" strike="noStrike">
                <a:solidFill>
                  <a:srgbClr val="000000"/>
                </a:solidFill>
                <a:latin typeface="Calibri"/>
                <a:ea typeface="Calibri"/>
              </a:rPr>
              <a:t>(</a:t>
            </a:r>
            <a:r>
              <a:rPr b="0" lang="fr-FR" sz="2000" spc="-1" strike="noStrike">
                <a:solidFill>
                  <a:srgbClr val="ab1547"/>
                </a:solidFill>
                <a:latin typeface="Calibri"/>
                <a:ea typeface="Calibri"/>
              </a:rPr>
              <a:t>S</a:t>
            </a:r>
            <a:r>
              <a:rPr b="0" lang="fr-FR" sz="2000" spc="-1" strike="noStrike">
                <a:solidFill>
                  <a:srgbClr val="000000"/>
                </a:solidFill>
                <a:latin typeface="Calibri"/>
                <a:ea typeface="Calibri"/>
              </a:rPr>
              <a:t>olutions d’</a:t>
            </a:r>
            <a:r>
              <a:rPr b="0" lang="fr-FR" sz="2000" spc="-1" strike="noStrike">
                <a:solidFill>
                  <a:srgbClr val="ab1547"/>
                </a:solidFill>
                <a:latin typeface="Calibri"/>
                <a:ea typeface="Calibri"/>
              </a:rPr>
              <a:t>I</a:t>
            </a:r>
            <a:r>
              <a:rPr b="0" lang="fr-FR" sz="2000" spc="-1" strike="noStrike">
                <a:solidFill>
                  <a:srgbClr val="000000"/>
                </a:solidFill>
                <a:latin typeface="Calibri"/>
                <a:ea typeface="Calibri"/>
              </a:rPr>
              <a:t>nfrastructure </a:t>
            </a:r>
            <a:r>
              <a:rPr b="0" lang="fr-FR" sz="2000" spc="-1" strike="noStrike">
                <a:solidFill>
                  <a:srgbClr val="800f35"/>
                </a:solidFill>
                <a:latin typeface="Calibri"/>
                <a:ea typeface="Calibri"/>
              </a:rPr>
              <a:t>S</a:t>
            </a:r>
            <a:r>
              <a:rPr b="0" lang="fr-FR" sz="2000" spc="-1" strike="noStrike">
                <a:solidFill>
                  <a:srgbClr val="000000"/>
                </a:solidFill>
                <a:latin typeface="Calibri"/>
                <a:ea typeface="Calibri"/>
              </a:rPr>
              <a:t>ystèmes et </a:t>
            </a:r>
            <a:r>
              <a:rPr b="0" lang="fr-FR" sz="2000" spc="-1" strike="noStrike" u="sng">
                <a:solidFill>
                  <a:srgbClr val="ab1547"/>
                </a:solidFill>
                <a:uFillTx/>
                <a:latin typeface="Calibri"/>
                <a:ea typeface="Calibri"/>
              </a:rPr>
              <a:t>R</a:t>
            </a:r>
            <a:r>
              <a:rPr b="0" lang="fr-FR" sz="2000" spc="-1" strike="noStrike" u="sng">
                <a:solidFill>
                  <a:srgbClr val="000000"/>
                </a:solidFill>
                <a:uFillTx/>
                <a:latin typeface="Calibri"/>
                <a:ea typeface="Calibri"/>
              </a:rPr>
              <a:t>éseaux</a:t>
            </a:r>
            <a:r>
              <a:rPr b="0" lang="fr-FR" sz="2000" spc="-1" strike="noStrike">
                <a:solidFill>
                  <a:srgbClr val="000000"/>
                </a:solidFill>
                <a:latin typeface="Calibri"/>
                <a:ea typeface="Calibri"/>
              </a:rPr>
              <a:t>)</a:t>
            </a:r>
            <a:endParaRPr b="0" lang="fr-FR" sz="2000" spc="-1" strike="noStrike">
              <a:solidFill>
                <a:srgbClr val="000000"/>
              </a:solidFill>
              <a:latin typeface="Arial"/>
            </a:endParaRPr>
          </a:p>
          <a:p>
            <a:pPr lvl="1" marL="685800" indent="-228600">
              <a:lnSpc>
                <a:spcPct val="90000"/>
              </a:lnSpc>
              <a:spcBef>
                <a:spcPts val="499"/>
              </a:spcBef>
              <a:buClr>
                <a:srgbClr val="800f35"/>
              </a:buClr>
              <a:buFont typeface="Arial"/>
              <a:buChar char="•"/>
              <a:tabLst>
                <a:tab algn="l" pos="0"/>
              </a:tabLst>
            </a:pPr>
            <a:r>
              <a:rPr b="1" lang="fr-FR" sz="2000" spc="-1" strike="noStrike">
                <a:solidFill>
                  <a:srgbClr val="ab1547"/>
                </a:solidFill>
                <a:latin typeface="Calibri"/>
                <a:ea typeface="Calibri"/>
              </a:rPr>
              <a:t>SLAM</a:t>
            </a:r>
            <a:r>
              <a:rPr b="0" lang="fr-FR" sz="2000" spc="-1" strike="noStrike">
                <a:solidFill>
                  <a:srgbClr val="ab0044"/>
                </a:solidFill>
                <a:latin typeface="Calibri"/>
                <a:ea typeface="Calibri"/>
              </a:rPr>
              <a:t> </a:t>
            </a:r>
            <a:r>
              <a:rPr b="0" lang="fr-FR" sz="2000" spc="-1" strike="noStrike">
                <a:solidFill>
                  <a:srgbClr val="000000"/>
                </a:solidFill>
                <a:latin typeface="Calibri"/>
                <a:ea typeface="Calibri"/>
              </a:rPr>
              <a:t>(</a:t>
            </a:r>
            <a:r>
              <a:rPr b="0" lang="fr-FR" sz="2000" spc="-1" strike="noStrike">
                <a:solidFill>
                  <a:srgbClr val="ab1547"/>
                </a:solidFill>
                <a:latin typeface="Calibri"/>
                <a:ea typeface="Calibri"/>
              </a:rPr>
              <a:t>S</a:t>
            </a:r>
            <a:r>
              <a:rPr b="0" lang="fr-FR" sz="2000" spc="-1" strike="noStrike">
                <a:solidFill>
                  <a:srgbClr val="000000"/>
                </a:solidFill>
                <a:latin typeface="Calibri"/>
                <a:ea typeface="Calibri"/>
              </a:rPr>
              <a:t>olutions </a:t>
            </a:r>
            <a:r>
              <a:rPr b="0" lang="fr-FR" sz="2000" spc="-1" strike="noStrike">
                <a:solidFill>
                  <a:srgbClr val="ab1547"/>
                </a:solidFill>
                <a:latin typeface="Calibri"/>
                <a:ea typeface="Calibri"/>
              </a:rPr>
              <a:t>L</a:t>
            </a:r>
            <a:r>
              <a:rPr b="0" lang="fr-FR" sz="2000" spc="-1" strike="noStrike">
                <a:solidFill>
                  <a:srgbClr val="000000"/>
                </a:solidFill>
                <a:latin typeface="Calibri"/>
                <a:ea typeface="Calibri"/>
              </a:rPr>
              <a:t>ogicielles et </a:t>
            </a:r>
            <a:r>
              <a:rPr b="0" lang="fr-FR" sz="2000" spc="-1" strike="noStrike" u="sng">
                <a:solidFill>
                  <a:srgbClr val="800f35"/>
                </a:solidFill>
                <a:uFillTx/>
                <a:latin typeface="Calibri"/>
                <a:ea typeface="Calibri"/>
              </a:rPr>
              <a:t>A</a:t>
            </a:r>
            <a:r>
              <a:rPr b="0" lang="fr-FR" sz="2000" spc="-1" strike="noStrike" u="sng">
                <a:solidFill>
                  <a:srgbClr val="000000"/>
                </a:solidFill>
                <a:uFillTx/>
                <a:latin typeface="Calibri"/>
                <a:ea typeface="Calibri"/>
              </a:rPr>
              <a:t>pplications</a:t>
            </a:r>
            <a:r>
              <a:rPr b="0" lang="fr-FR" sz="2000" spc="-1" strike="noStrike">
                <a:solidFill>
                  <a:srgbClr val="000000"/>
                </a:solidFill>
                <a:latin typeface="Calibri"/>
                <a:ea typeface="Calibri"/>
              </a:rPr>
              <a:t> </a:t>
            </a:r>
            <a:r>
              <a:rPr b="0" lang="fr-FR" sz="2000" spc="-1" strike="noStrike">
                <a:solidFill>
                  <a:srgbClr val="ab1547"/>
                </a:solidFill>
                <a:latin typeface="Calibri"/>
                <a:ea typeface="Calibri"/>
              </a:rPr>
              <a:t>M</a:t>
            </a:r>
            <a:r>
              <a:rPr b="0" lang="fr-FR" sz="2000" spc="-1" strike="noStrike">
                <a:solidFill>
                  <a:srgbClr val="000000"/>
                </a:solidFill>
                <a:latin typeface="Calibri"/>
                <a:ea typeface="Calibri"/>
              </a:rPr>
              <a:t>étiers)</a:t>
            </a:r>
            <a:endParaRPr b="0" lang="fr-FR" sz="2000" spc="-1" strike="noStrike">
              <a:solidFill>
                <a:srgbClr val="000000"/>
              </a:solidFill>
              <a:latin typeface="Arial"/>
            </a:endParaRPr>
          </a:p>
          <a:p>
            <a:pPr marL="457200" indent="0">
              <a:lnSpc>
                <a:spcPct val="90000"/>
              </a:lnSpc>
              <a:spcBef>
                <a:spcPts val="1199"/>
              </a:spcBef>
              <a:buNone/>
              <a:tabLst>
                <a:tab algn="l" pos="0"/>
              </a:tabLst>
            </a:pPr>
            <a:r>
              <a:rPr b="0" lang="fr-FR" sz="2000" spc="-1" strike="noStrike">
                <a:solidFill>
                  <a:srgbClr val="000000"/>
                </a:solidFill>
                <a:latin typeface="Calibri"/>
                <a:ea typeface="Calibri"/>
              </a:rPr>
              <a:t>Le choix de la spécialité s’effectue à l’issue du premier semestre, en 1</a:t>
            </a:r>
            <a:r>
              <a:rPr b="0" lang="fr-FR" sz="2000" spc="-1" strike="noStrike" baseline="30000">
                <a:solidFill>
                  <a:srgbClr val="000000"/>
                </a:solidFill>
                <a:latin typeface="Calibri"/>
                <a:ea typeface="Calibri"/>
              </a:rPr>
              <a:t>ère</a:t>
            </a:r>
            <a:r>
              <a:rPr b="0" lang="fr-FR" sz="2000" spc="-1" strike="noStrike">
                <a:solidFill>
                  <a:srgbClr val="000000"/>
                </a:solidFill>
                <a:latin typeface="Calibri"/>
                <a:ea typeface="Calibri"/>
              </a:rPr>
              <a:t> année</a:t>
            </a:r>
            <a:endParaRPr b="0" lang="fr-FR" sz="2000" spc="-1" strike="noStrike">
              <a:solidFill>
                <a:srgbClr val="000000"/>
              </a:solidFill>
              <a:latin typeface="Arial"/>
            </a:endParaRPr>
          </a:p>
          <a:p>
            <a:pPr marL="685800" indent="0">
              <a:lnSpc>
                <a:spcPct val="90000"/>
              </a:lnSpc>
              <a:spcBef>
                <a:spcPts val="499"/>
              </a:spcBef>
              <a:buNone/>
              <a:tabLst>
                <a:tab algn="l" pos="0"/>
              </a:tabLst>
            </a:pPr>
            <a:endParaRPr b="0" lang="fr-FR" sz="2000" spc="-1" strike="noStrike">
              <a:solidFill>
                <a:srgbClr val="000000"/>
              </a:solidFill>
              <a:latin typeface="Arial"/>
            </a:endParaRPr>
          </a:p>
          <a:p>
            <a:pPr marL="685800" indent="0">
              <a:lnSpc>
                <a:spcPct val="90000"/>
              </a:lnSpc>
              <a:spcBef>
                <a:spcPts val="499"/>
              </a:spcBef>
              <a:buNone/>
              <a:tabLst>
                <a:tab algn="l" pos="0"/>
              </a:tabLst>
            </a:pPr>
            <a:endParaRPr b="0" lang="fr-FR" sz="2000" spc="-1" strike="noStrike">
              <a:solidFill>
                <a:srgbClr val="000000"/>
              </a:solidFill>
              <a:latin typeface="Arial"/>
            </a:endParaRPr>
          </a:p>
        </p:txBody>
      </p:sp>
      <p:sp>
        <p:nvSpPr>
          <p:cNvPr id="265"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ENSEIGNEMENTS ET HORAIRES</a:t>
            </a:r>
            <a:endParaRPr b="0" lang="fr-FR" sz="4400" spc="-1" strike="noStrike">
              <a:solidFill>
                <a:srgbClr val="000000"/>
              </a:solidFill>
              <a:latin typeface="Arial"/>
            </a:endParaRPr>
          </a:p>
        </p:txBody>
      </p:sp>
      <p:sp>
        <p:nvSpPr>
          <p:cNvPr id="266" name="PlaceHolder 3"/>
          <p:cNvSpPr>
            <a:spLocks noGrp="1"/>
          </p:cNvSpPr>
          <p:nvPr>
            <p:ph type="sldNum" idx="9"/>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9BE359BB-7456-47CF-9989-281649DEDB0A}" type="slidenum">
              <a:rPr b="1" lang="fr-FR" sz="1600" spc="-1" strike="noStrike">
                <a:solidFill>
                  <a:srgbClr val="800f35"/>
                </a:solidFill>
                <a:latin typeface="Calibri"/>
                <a:ea typeface="Calibri"/>
              </a:rPr>
              <a:t>6</a:t>
            </a:fld>
            <a:endParaRPr b="0" lang="fr-FR" sz="1600" spc="-1" strike="noStrike">
              <a:solidFill>
                <a:srgbClr val="000000"/>
              </a:solidFill>
              <a:latin typeface="Times New Roman"/>
            </a:endParaRPr>
          </a:p>
        </p:txBody>
      </p:sp>
      <p:pic>
        <p:nvPicPr>
          <p:cNvPr id="267" name="Google Shape;251;p6" descr=""/>
          <p:cNvPicPr/>
          <p:nvPr/>
        </p:nvPicPr>
        <p:blipFill>
          <a:blip r:embed="rId1"/>
          <a:stretch/>
        </p:blipFill>
        <p:spPr>
          <a:xfrm>
            <a:off x="10975680" y="4055760"/>
            <a:ext cx="503280" cy="503280"/>
          </a:xfrm>
          <a:prstGeom prst="rect">
            <a:avLst/>
          </a:prstGeom>
          <a:ln w="0">
            <a:noFill/>
          </a:ln>
        </p:spPr>
      </p:pic>
      <p:pic>
        <p:nvPicPr>
          <p:cNvPr id="268" name="Google Shape;252;p6" descr=""/>
          <p:cNvPicPr/>
          <p:nvPr/>
        </p:nvPicPr>
        <p:blipFill>
          <a:blip r:embed="rId2"/>
          <a:stretch/>
        </p:blipFill>
        <p:spPr>
          <a:xfrm>
            <a:off x="10959840" y="2259720"/>
            <a:ext cx="503280" cy="503280"/>
          </a:xfrm>
          <a:prstGeom prst="rect">
            <a:avLst/>
          </a:prstGeom>
          <a:ln w="0">
            <a:noFill/>
          </a:ln>
        </p:spPr>
      </p:pic>
      <p:pic>
        <p:nvPicPr>
          <p:cNvPr id="269" name="Google Shape;253;p6" descr=""/>
          <p:cNvPicPr/>
          <p:nvPr/>
        </p:nvPicPr>
        <p:blipFill>
          <a:blip r:embed="rId3"/>
          <a:stretch/>
        </p:blipFill>
        <p:spPr>
          <a:xfrm>
            <a:off x="10975680" y="4734000"/>
            <a:ext cx="503280" cy="503280"/>
          </a:xfrm>
          <a:prstGeom prst="rect">
            <a:avLst/>
          </a:prstGeom>
          <a:ln w="0">
            <a:noFill/>
          </a:ln>
        </p:spPr>
      </p:pic>
      <p:pic>
        <p:nvPicPr>
          <p:cNvPr id="270" name="Google Shape;254;p6" descr=""/>
          <p:cNvPicPr/>
          <p:nvPr/>
        </p:nvPicPr>
        <p:blipFill>
          <a:blip r:embed="rId4"/>
          <a:stretch/>
        </p:blipFill>
        <p:spPr>
          <a:xfrm>
            <a:off x="10291320" y="4739760"/>
            <a:ext cx="503280" cy="503280"/>
          </a:xfrm>
          <a:prstGeom prst="rect">
            <a:avLst/>
          </a:prstGeom>
          <a:ln w="0">
            <a:noFill/>
          </a:ln>
        </p:spPr>
      </p:pic>
      <p:pic>
        <p:nvPicPr>
          <p:cNvPr id="271" name="Google Shape;255;p6" descr=""/>
          <p:cNvPicPr/>
          <p:nvPr/>
        </p:nvPicPr>
        <p:blipFill>
          <a:blip r:embed="rId5"/>
          <a:stretch/>
        </p:blipFill>
        <p:spPr>
          <a:xfrm>
            <a:off x="10303200" y="2259720"/>
            <a:ext cx="503280" cy="503280"/>
          </a:xfrm>
          <a:prstGeom prst="rect">
            <a:avLst/>
          </a:prstGeom>
          <a:ln w="0">
            <a:noFill/>
          </a:ln>
        </p:spPr>
      </p:pic>
      <p:pic>
        <p:nvPicPr>
          <p:cNvPr id="272" name="Google Shape;256;p6" descr=""/>
          <p:cNvPicPr/>
          <p:nvPr/>
        </p:nvPicPr>
        <p:blipFill>
          <a:blip r:embed="rId6"/>
          <a:stretch/>
        </p:blipFill>
        <p:spPr>
          <a:xfrm>
            <a:off x="10291320" y="1590840"/>
            <a:ext cx="503640" cy="503640"/>
          </a:xfrm>
          <a:prstGeom prst="rect">
            <a:avLst/>
          </a:prstGeom>
          <a:ln w="0">
            <a:noFill/>
          </a:ln>
        </p:spPr>
      </p:pic>
      <p:pic>
        <p:nvPicPr>
          <p:cNvPr id="273" name="Google Shape;257;p6" descr=""/>
          <p:cNvPicPr/>
          <p:nvPr/>
        </p:nvPicPr>
        <p:blipFill>
          <a:blip r:embed="rId7"/>
          <a:stretch/>
        </p:blipFill>
        <p:spPr>
          <a:xfrm>
            <a:off x="11632320" y="1587960"/>
            <a:ext cx="503280" cy="503280"/>
          </a:xfrm>
          <a:prstGeom prst="rect">
            <a:avLst/>
          </a:prstGeom>
          <a:ln w="0">
            <a:noFill/>
          </a:ln>
        </p:spPr>
      </p:pic>
      <p:pic>
        <p:nvPicPr>
          <p:cNvPr id="274" name="Google Shape;258;p6" descr=""/>
          <p:cNvPicPr/>
          <p:nvPr/>
        </p:nvPicPr>
        <p:blipFill>
          <a:blip r:embed="rId8"/>
          <a:stretch/>
        </p:blipFill>
        <p:spPr>
          <a:xfrm>
            <a:off x="10291320" y="4055760"/>
            <a:ext cx="503280" cy="503280"/>
          </a:xfrm>
          <a:prstGeom prst="rect">
            <a:avLst/>
          </a:prstGeom>
          <a:ln w="0">
            <a:noFill/>
          </a:ln>
        </p:spPr>
      </p:pic>
      <p:pic>
        <p:nvPicPr>
          <p:cNvPr id="275" name="Google Shape;259;p6" descr=""/>
          <p:cNvPicPr/>
          <p:nvPr/>
        </p:nvPicPr>
        <p:blipFill>
          <a:blip r:embed="rId9"/>
          <a:stretch/>
        </p:blipFill>
        <p:spPr>
          <a:xfrm>
            <a:off x="10959840" y="1590840"/>
            <a:ext cx="503280" cy="503280"/>
          </a:xfrm>
          <a:prstGeom prst="rect">
            <a:avLst/>
          </a:prstGeom>
          <a:ln w="0">
            <a:noFill/>
          </a:ln>
        </p:spPr>
      </p:pic>
      <p:pic>
        <p:nvPicPr>
          <p:cNvPr id="276" name="Google Shape;260;p6" descr=""/>
          <p:cNvPicPr/>
          <p:nvPr/>
        </p:nvPicPr>
        <p:blipFill>
          <a:blip r:embed="rId10"/>
          <a:stretch/>
        </p:blipFill>
        <p:spPr>
          <a:xfrm>
            <a:off x="10266120" y="2928600"/>
            <a:ext cx="503280" cy="503280"/>
          </a:xfrm>
          <a:prstGeom prst="rect">
            <a:avLst/>
          </a:prstGeom>
          <a:ln w="0">
            <a:noFill/>
          </a:ln>
        </p:spPr>
      </p:pic>
    </p:spTree>
  </p:cSld>
  <p:transition spd="slow" advTm="15000">
    <p:fade/>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ENSEIGNEMENTS ET HORAIRES</a:t>
            </a:r>
            <a:endParaRPr b="0" lang="fr-FR" sz="4400" spc="-1" strike="noStrike">
              <a:solidFill>
                <a:srgbClr val="000000"/>
              </a:solidFill>
              <a:latin typeface="Arial"/>
            </a:endParaRPr>
          </a:p>
        </p:txBody>
      </p:sp>
      <p:sp>
        <p:nvSpPr>
          <p:cNvPr id="278" name="PlaceHolder 2"/>
          <p:cNvSpPr>
            <a:spLocks noGrp="1"/>
          </p:cNvSpPr>
          <p:nvPr>
            <p:ph type="sldNum" idx="10"/>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C5B689DC-DEF5-41E6-95A0-E81A6F8D257B}" type="slidenum">
              <a:rPr b="1" lang="fr-FR" sz="1600" spc="-1" strike="noStrike">
                <a:solidFill>
                  <a:srgbClr val="800f35"/>
                </a:solidFill>
                <a:latin typeface="Calibri"/>
                <a:ea typeface="Calibri"/>
              </a:rPr>
              <a:t>7</a:t>
            </a:fld>
            <a:endParaRPr b="0" lang="fr-FR" sz="1600" spc="-1" strike="noStrike">
              <a:solidFill>
                <a:srgbClr val="000000"/>
              </a:solidFill>
              <a:latin typeface="Times New Roman"/>
            </a:endParaRPr>
          </a:p>
        </p:txBody>
      </p:sp>
      <p:pic>
        <p:nvPicPr>
          <p:cNvPr id="279" name="Google Shape;267;p7" descr=""/>
          <p:cNvPicPr/>
          <p:nvPr/>
        </p:nvPicPr>
        <p:blipFill>
          <a:blip r:embed="rId1"/>
          <a:stretch/>
        </p:blipFill>
        <p:spPr>
          <a:xfrm>
            <a:off x="1956240" y="1029960"/>
            <a:ext cx="7749720" cy="5154480"/>
          </a:xfrm>
          <a:prstGeom prst="rect">
            <a:avLst/>
          </a:prstGeom>
          <a:ln w="0">
            <a:noFill/>
          </a:ln>
        </p:spPr>
      </p:pic>
    </p:spTree>
  </p:cSld>
  <p:transition spd="slow" advTm="15000">
    <p:fade/>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BLOCS DE COMPÉTENCES</a:t>
            </a:r>
            <a:endParaRPr b="0" lang="fr-FR" sz="4400" spc="-1" strike="noStrike">
              <a:solidFill>
                <a:srgbClr val="000000"/>
              </a:solidFill>
              <a:latin typeface="Arial"/>
            </a:endParaRPr>
          </a:p>
        </p:txBody>
      </p:sp>
      <p:sp>
        <p:nvSpPr>
          <p:cNvPr id="281" name="PlaceHolder 2"/>
          <p:cNvSpPr>
            <a:spLocks noGrp="1"/>
          </p:cNvSpPr>
          <p:nvPr>
            <p:ph type="sldNum" idx="11"/>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1BC0A1C6-F7A6-4230-8895-BB2CE1000397}" type="slidenum">
              <a:rPr b="1" lang="fr-FR" sz="1600" spc="-1" strike="noStrike">
                <a:solidFill>
                  <a:srgbClr val="800f35"/>
                </a:solidFill>
                <a:latin typeface="Calibri"/>
                <a:ea typeface="Calibri"/>
              </a:rPr>
              <a:t>8</a:t>
            </a:fld>
            <a:endParaRPr b="0" lang="fr-FR" sz="1600" spc="-1" strike="noStrike">
              <a:solidFill>
                <a:srgbClr val="000000"/>
              </a:solidFill>
              <a:latin typeface="Times New Roman"/>
            </a:endParaRPr>
          </a:p>
        </p:txBody>
      </p:sp>
      <p:sp>
        <p:nvSpPr>
          <p:cNvPr id="282" name="Google Shape;274;p8"/>
          <p:cNvSpPr/>
          <p:nvPr/>
        </p:nvSpPr>
        <p:spPr>
          <a:xfrm>
            <a:off x="572400" y="1240920"/>
            <a:ext cx="2355840" cy="1987200"/>
          </a:xfrm>
          <a:prstGeom prst="roundRect">
            <a:avLst>
              <a:gd name="adj" fmla="val 0"/>
            </a:avLst>
          </a:prstGeom>
          <a:solidFill>
            <a:srgbClr val="13726a"/>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1</a:t>
            </a:r>
            <a:br>
              <a:rPr sz="1800"/>
            </a:br>
            <a:r>
              <a:rPr b="0" lang="fr-FR" sz="1400" spc="-1" strike="noStrike">
                <a:solidFill>
                  <a:srgbClr val="ffffff"/>
                </a:solidFill>
                <a:latin typeface="Calibri"/>
                <a:ea typeface="Calibri"/>
              </a:rPr>
              <a:t>Support et mise à disposition de services informatiques</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150 heures</a:t>
            </a:r>
            <a:r>
              <a:rPr b="0" lang="fr-FR" sz="1400" spc="-1" strike="noStrike">
                <a:solidFill>
                  <a:srgbClr val="ffffff"/>
                </a:solidFill>
                <a:latin typeface="Calibri"/>
                <a:ea typeface="Calibri"/>
              </a:rPr>
              <a:t> (10 h : 4+6)</a:t>
            </a:r>
            <a:endParaRPr b="0" lang="fr-FR" sz="1400" spc="-1" strike="noStrike">
              <a:solidFill>
                <a:srgbClr val="000000"/>
              </a:solidFill>
              <a:latin typeface="Arial"/>
            </a:endParaRPr>
          </a:p>
        </p:txBody>
      </p:sp>
      <p:sp>
        <p:nvSpPr>
          <p:cNvPr id="283" name="Google Shape;275;p8"/>
          <p:cNvSpPr/>
          <p:nvPr/>
        </p:nvSpPr>
        <p:spPr>
          <a:xfrm>
            <a:off x="3295440" y="2185200"/>
            <a:ext cx="2278800" cy="1052640"/>
          </a:xfrm>
          <a:prstGeom prst="roundRect">
            <a:avLst>
              <a:gd name="adj" fmla="val 0"/>
            </a:avLst>
          </a:prstGeom>
          <a:solidFill>
            <a:srgbClr val="1dafa1"/>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2 – spé SISR</a:t>
            </a:r>
            <a:endParaRPr b="0" lang="fr-FR" sz="16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Administration des systèmes et des réseaux</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90 heures</a:t>
            </a:r>
            <a:r>
              <a:rPr b="0" lang="fr-FR" sz="1400" spc="-1" strike="noStrike">
                <a:solidFill>
                  <a:srgbClr val="ffffff"/>
                </a:solidFill>
                <a:latin typeface="Calibri"/>
                <a:ea typeface="Calibri"/>
              </a:rPr>
              <a:t> (6 h : 2+4)</a:t>
            </a:r>
            <a:endParaRPr b="0" lang="fr-FR" sz="1400" spc="-1" strike="noStrike">
              <a:solidFill>
                <a:srgbClr val="000000"/>
              </a:solidFill>
              <a:latin typeface="Arial"/>
            </a:endParaRPr>
          </a:p>
        </p:txBody>
      </p:sp>
      <p:sp>
        <p:nvSpPr>
          <p:cNvPr id="284" name="Google Shape;276;p8"/>
          <p:cNvSpPr/>
          <p:nvPr/>
        </p:nvSpPr>
        <p:spPr>
          <a:xfrm>
            <a:off x="572400" y="4605840"/>
            <a:ext cx="2355840" cy="718920"/>
          </a:xfrm>
          <a:prstGeom prst="roundRect">
            <a:avLst>
              <a:gd name="adj" fmla="val 0"/>
            </a:avLst>
          </a:prstGeom>
          <a:solidFill>
            <a:srgbClr val="ab0044"/>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600" spc="-1" strike="noStrike">
                <a:solidFill>
                  <a:srgbClr val="ffffff"/>
                </a:solidFill>
                <a:latin typeface="Calibri"/>
                <a:ea typeface="Calibri"/>
              </a:rPr>
              <a:t>Bloc 3 </a:t>
            </a:r>
            <a:r>
              <a:rPr b="0" lang="fr-FR" sz="1400" spc="-1" strike="noStrike">
                <a:solidFill>
                  <a:srgbClr val="ffffff"/>
                </a:solidFill>
                <a:latin typeface="Calibri"/>
                <a:ea typeface="Calibri"/>
              </a:rPr>
              <a:t>Cybersécurité des services informatiques</a:t>
            </a:r>
            <a:endParaRPr b="0" lang="fr-FR" sz="1400" spc="-1" strike="noStrike">
              <a:solidFill>
                <a:srgbClr val="ffffff"/>
              </a:solidFill>
              <a:latin typeface="Arial"/>
            </a:endParaRPr>
          </a:p>
          <a:p>
            <a:pPr algn="ctr">
              <a:lnSpc>
                <a:spcPct val="100000"/>
              </a:lnSpc>
              <a:tabLst>
                <a:tab algn="l" pos="0"/>
              </a:tabLst>
            </a:pPr>
            <a:r>
              <a:rPr b="1" lang="fr-FR" sz="1400" spc="-1" strike="noStrike">
                <a:solidFill>
                  <a:srgbClr val="ffffff"/>
                </a:solidFill>
                <a:latin typeface="Calibri"/>
                <a:ea typeface="Calibri"/>
              </a:rPr>
              <a:t>60 heures </a:t>
            </a:r>
            <a:r>
              <a:rPr b="0" lang="fr-FR" sz="1400" spc="-1" strike="noStrike">
                <a:solidFill>
                  <a:srgbClr val="ffffff"/>
                </a:solidFill>
                <a:latin typeface="Calibri"/>
                <a:ea typeface="Calibri"/>
              </a:rPr>
              <a:t>(4 h : 2+2)</a:t>
            </a:r>
            <a:endParaRPr b="0" lang="fr-FR" sz="1400" spc="-1" strike="noStrike">
              <a:solidFill>
                <a:srgbClr val="ffffff"/>
              </a:solidFill>
              <a:latin typeface="Arial"/>
            </a:endParaRPr>
          </a:p>
        </p:txBody>
      </p:sp>
      <p:sp>
        <p:nvSpPr>
          <p:cNvPr id="285" name="Google Shape;277;p8"/>
          <p:cNvSpPr/>
          <p:nvPr/>
        </p:nvSpPr>
        <p:spPr>
          <a:xfrm>
            <a:off x="3302640" y="3443760"/>
            <a:ext cx="2278800" cy="1078920"/>
          </a:xfrm>
          <a:prstGeom prst="roundRect">
            <a:avLst>
              <a:gd name="adj" fmla="val 0"/>
            </a:avLst>
          </a:prstGeom>
          <a:solidFill>
            <a:srgbClr val="1dafa1"/>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2 – spé SLAM</a:t>
            </a:r>
            <a:endParaRPr b="0" lang="fr-FR" sz="16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Conception et dév. d’applications</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90 heures</a:t>
            </a:r>
            <a:r>
              <a:rPr b="0" lang="fr-FR" sz="1400" spc="-1" strike="noStrike">
                <a:solidFill>
                  <a:srgbClr val="ffffff"/>
                </a:solidFill>
                <a:latin typeface="Calibri"/>
                <a:ea typeface="Calibri"/>
              </a:rPr>
              <a:t> (6 h : 2+4)</a:t>
            </a:r>
            <a:endParaRPr b="0" lang="fr-FR" sz="1400" spc="-1" strike="noStrike">
              <a:solidFill>
                <a:srgbClr val="000000"/>
              </a:solidFill>
              <a:latin typeface="Arial"/>
            </a:endParaRPr>
          </a:p>
        </p:txBody>
      </p:sp>
      <p:sp>
        <p:nvSpPr>
          <p:cNvPr id="286" name="Google Shape;278;p8"/>
          <p:cNvSpPr/>
          <p:nvPr/>
        </p:nvSpPr>
        <p:spPr>
          <a:xfrm>
            <a:off x="3226320" y="1240920"/>
            <a:ext cx="2355840" cy="827280"/>
          </a:xfrm>
          <a:prstGeom prst="roundRect">
            <a:avLst>
              <a:gd name="adj" fmla="val 0"/>
            </a:avLst>
          </a:prstGeom>
          <a:solidFill>
            <a:srgbClr val="13726a"/>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1</a:t>
            </a:r>
            <a:endParaRPr b="0" lang="fr-FR" sz="16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60 heures</a:t>
            </a:r>
            <a:r>
              <a:rPr b="0" lang="fr-FR" sz="1400" spc="-1" strike="noStrike">
                <a:solidFill>
                  <a:srgbClr val="ffffff"/>
                </a:solidFill>
                <a:latin typeface="Calibri"/>
                <a:ea typeface="Calibri"/>
              </a:rPr>
              <a:t> (4 h : 2+2)</a:t>
            </a:r>
            <a:endParaRPr b="0" lang="fr-FR" sz="1400" spc="-1" strike="noStrike">
              <a:solidFill>
                <a:srgbClr val="000000"/>
              </a:solidFill>
              <a:latin typeface="Arial"/>
            </a:endParaRPr>
          </a:p>
        </p:txBody>
      </p:sp>
      <p:sp>
        <p:nvSpPr>
          <p:cNvPr id="287" name="Google Shape;279;p8"/>
          <p:cNvSpPr/>
          <p:nvPr/>
        </p:nvSpPr>
        <p:spPr>
          <a:xfrm>
            <a:off x="3226320" y="4605480"/>
            <a:ext cx="2355840" cy="718920"/>
          </a:xfrm>
          <a:prstGeom prst="roundRect">
            <a:avLst>
              <a:gd name="adj" fmla="val 0"/>
            </a:avLst>
          </a:prstGeom>
          <a:solidFill>
            <a:srgbClr val="ab0044"/>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0" lang="fr-FR" sz="1600" spc="-1" strike="noStrike">
                <a:solidFill>
                  <a:srgbClr val="ffffff"/>
                </a:solidFill>
                <a:latin typeface="Calibri"/>
                <a:ea typeface="Calibri"/>
              </a:rPr>
              <a:t>Bloc 3 </a:t>
            </a:r>
            <a:r>
              <a:rPr b="0" lang="fr-FR" sz="1400" spc="-1" strike="noStrike">
                <a:solidFill>
                  <a:srgbClr val="ffffff"/>
                </a:solidFill>
                <a:latin typeface="Calibri"/>
                <a:ea typeface="Calibri"/>
              </a:rPr>
              <a:t>(commun)</a:t>
            </a:r>
            <a:endParaRPr b="0" lang="fr-FR" sz="1400" spc="-1" strike="noStrike">
              <a:solidFill>
                <a:srgbClr val="ffffff"/>
              </a:solidFill>
              <a:latin typeface="Arial"/>
            </a:endParaRPr>
          </a:p>
          <a:p>
            <a:pPr algn="ctr">
              <a:lnSpc>
                <a:spcPct val="100000"/>
              </a:lnSpc>
              <a:tabLst>
                <a:tab algn="l" pos="0"/>
              </a:tabLst>
            </a:pPr>
            <a:r>
              <a:rPr b="1" lang="fr-FR" sz="1400" spc="-1" strike="noStrike">
                <a:solidFill>
                  <a:srgbClr val="ffffff"/>
                </a:solidFill>
                <a:latin typeface="Calibri"/>
                <a:ea typeface="Calibri"/>
              </a:rPr>
              <a:t>60 heures </a:t>
            </a:r>
            <a:r>
              <a:rPr b="0" lang="fr-FR" sz="1400" spc="-1" strike="noStrike">
                <a:solidFill>
                  <a:srgbClr val="ffffff"/>
                </a:solidFill>
                <a:latin typeface="Calibri"/>
                <a:ea typeface="Calibri"/>
              </a:rPr>
              <a:t>(4 h : 2+2)</a:t>
            </a:r>
            <a:endParaRPr b="0" lang="fr-FR" sz="1400" spc="-1" strike="noStrike">
              <a:solidFill>
                <a:srgbClr val="ffffff"/>
              </a:solidFill>
              <a:latin typeface="Arial"/>
            </a:endParaRPr>
          </a:p>
        </p:txBody>
      </p:sp>
      <p:sp>
        <p:nvSpPr>
          <p:cNvPr id="288" name="Google Shape;280;p8"/>
          <p:cNvSpPr/>
          <p:nvPr/>
        </p:nvSpPr>
        <p:spPr>
          <a:xfrm>
            <a:off x="3226320" y="5407560"/>
            <a:ext cx="2355840" cy="718920"/>
          </a:xfrm>
          <a:prstGeom prst="roundRect">
            <a:avLst>
              <a:gd name="adj" fmla="val 0"/>
            </a:avLst>
          </a:prstGeom>
          <a:solidFill>
            <a:srgbClr val="36464e"/>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Ateliers</a:t>
            </a:r>
            <a:br>
              <a:rPr sz="1800"/>
            </a:br>
            <a:r>
              <a:rPr b="0" lang="fr-FR" sz="1400" spc="-1" strike="noStrike">
                <a:solidFill>
                  <a:srgbClr val="ffffff"/>
                </a:solidFill>
                <a:latin typeface="Calibri"/>
                <a:ea typeface="Calibri"/>
              </a:rPr>
              <a:t>de professionnalisation</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60 heures</a:t>
            </a:r>
            <a:r>
              <a:rPr b="0" lang="fr-FR" sz="1400" spc="-1" strike="noStrike">
                <a:solidFill>
                  <a:srgbClr val="ffffff"/>
                </a:solidFill>
                <a:latin typeface="Calibri"/>
                <a:ea typeface="Calibri"/>
              </a:rPr>
              <a:t> (4 h : 0 + 4)</a:t>
            </a:r>
            <a:endParaRPr b="0" lang="fr-FR" sz="1400" spc="-1" strike="noStrike">
              <a:solidFill>
                <a:srgbClr val="000000"/>
              </a:solidFill>
              <a:latin typeface="Arial"/>
            </a:endParaRPr>
          </a:p>
        </p:txBody>
      </p:sp>
      <p:sp>
        <p:nvSpPr>
          <p:cNvPr id="289" name="Google Shape;281;p8"/>
          <p:cNvSpPr/>
          <p:nvPr/>
        </p:nvSpPr>
        <p:spPr>
          <a:xfrm>
            <a:off x="572400" y="5407560"/>
            <a:ext cx="2355840" cy="718920"/>
          </a:xfrm>
          <a:prstGeom prst="roundRect">
            <a:avLst>
              <a:gd name="adj" fmla="val 0"/>
            </a:avLst>
          </a:prstGeom>
          <a:solidFill>
            <a:srgbClr val="36464e"/>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Ateliers</a:t>
            </a:r>
            <a:br>
              <a:rPr sz="1800"/>
            </a:br>
            <a:r>
              <a:rPr b="0" lang="fr-FR" sz="1400" spc="-1" strike="noStrike">
                <a:solidFill>
                  <a:srgbClr val="ffffff"/>
                </a:solidFill>
                <a:latin typeface="Calibri"/>
                <a:ea typeface="Calibri"/>
              </a:rPr>
              <a:t>de professionnalisation</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60 heures</a:t>
            </a:r>
            <a:r>
              <a:rPr b="0" lang="fr-FR" sz="1400" spc="-1" strike="noStrike">
                <a:solidFill>
                  <a:srgbClr val="ffffff"/>
                </a:solidFill>
                <a:latin typeface="Calibri"/>
                <a:ea typeface="Calibri"/>
              </a:rPr>
              <a:t> (4 h : 0 + 4)</a:t>
            </a:r>
            <a:endParaRPr b="0" lang="fr-FR" sz="1400" spc="-1" strike="noStrike">
              <a:solidFill>
                <a:srgbClr val="000000"/>
              </a:solidFill>
              <a:latin typeface="Arial"/>
            </a:endParaRPr>
          </a:p>
        </p:txBody>
      </p:sp>
      <p:sp>
        <p:nvSpPr>
          <p:cNvPr id="290" name="Google Shape;282;p8"/>
          <p:cNvSpPr/>
          <p:nvPr/>
        </p:nvSpPr>
        <p:spPr>
          <a:xfrm>
            <a:off x="5956200" y="5407560"/>
            <a:ext cx="5013000" cy="718920"/>
          </a:xfrm>
          <a:prstGeom prst="roundRect">
            <a:avLst>
              <a:gd name="adj" fmla="val 0"/>
            </a:avLst>
          </a:prstGeom>
          <a:solidFill>
            <a:srgbClr val="36464e"/>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Ateliers</a:t>
            </a:r>
            <a:br>
              <a:rPr sz="1800"/>
            </a:br>
            <a:r>
              <a:rPr b="0" lang="fr-FR" sz="1400" spc="-1" strike="noStrike">
                <a:solidFill>
                  <a:srgbClr val="ffffff"/>
                </a:solidFill>
                <a:latin typeface="Calibri"/>
                <a:ea typeface="Calibri"/>
              </a:rPr>
              <a:t>de professionnalisation</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96 heures</a:t>
            </a:r>
            <a:r>
              <a:rPr b="0" lang="fr-FR" sz="1400" spc="-1" strike="noStrike">
                <a:solidFill>
                  <a:srgbClr val="ffffff"/>
                </a:solidFill>
                <a:latin typeface="Calibri"/>
                <a:ea typeface="Calibri"/>
              </a:rPr>
              <a:t> (4 h : 0 + 4)</a:t>
            </a:r>
            <a:endParaRPr b="0" lang="fr-FR" sz="1400" spc="-1" strike="noStrike">
              <a:solidFill>
                <a:srgbClr val="000000"/>
              </a:solidFill>
              <a:latin typeface="Arial"/>
            </a:endParaRPr>
          </a:p>
        </p:txBody>
      </p:sp>
      <p:sp>
        <p:nvSpPr>
          <p:cNvPr id="291" name="Google Shape;283;p8"/>
          <p:cNvSpPr/>
          <p:nvPr/>
        </p:nvSpPr>
        <p:spPr>
          <a:xfrm>
            <a:off x="5956200" y="1240920"/>
            <a:ext cx="5013000" cy="358920"/>
          </a:xfrm>
          <a:prstGeom prst="roundRect">
            <a:avLst>
              <a:gd name="adj" fmla="val 0"/>
            </a:avLst>
          </a:prstGeom>
          <a:solidFill>
            <a:srgbClr val="13726a"/>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1</a:t>
            </a:r>
            <a:r>
              <a:rPr b="0" lang="fr-FR" sz="1600" spc="-1" strike="noStrike">
                <a:solidFill>
                  <a:srgbClr val="ffffff"/>
                </a:solidFill>
                <a:latin typeface="Calibri"/>
                <a:ea typeface="Calibri"/>
              </a:rPr>
              <a:t> : </a:t>
            </a:r>
            <a:r>
              <a:rPr b="1" lang="fr-FR" sz="1400" spc="-1" strike="noStrike">
                <a:solidFill>
                  <a:srgbClr val="ffffff"/>
                </a:solidFill>
                <a:latin typeface="Calibri"/>
                <a:ea typeface="Calibri"/>
              </a:rPr>
              <a:t>48 heures</a:t>
            </a:r>
            <a:r>
              <a:rPr b="0" lang="fr-FR" sz="1400" spc="-1" strike="noStrike">
                <a:solidFill>
                  <a:srgbClr val="ffffff"/>
                </a:solidFill>
                <a:latin typeface="Calibri"/>
                <a:ea typeface="Calibri"/>
              </a:rPr>
              <a:t> (2 h : 2+0)</a:t>
            </a:r>
            <a:endParaRPr b="0" lang="fr-FR" sz="1400" spc="-1" strike="noStrike">
              <a:solidFill>
                <a:srgbClr val="000000"/>
              </a:solidFill>
              <a:latin typeface="Arial"/>
            </a:endParaRPr>
          </a:p>
        </p:txBody>
      </p:sp>
      <p:sp>
        <p:nvSpPr>
          <p:cNvPr id="292" name="Google Shape;284;p8"/>
          <p:cNvSpPr/>
          <p:nvPr/>
        </p:nvSpPr>
        <p:spPr>
          <a:xfrm>
            <a:off x="6018120" y="1698120"/>
            <a:ext cx="4951440" cy="1306800"/>
          </a:xfrm>
          <a:prstGeom prst="roundRect">
            <a:avLst>
              <a:gd name="adj" fmla="val 0"/>
            </a:avLst>
          </a:prstGeom>
          <a:solidFill>
            <a:srgbClr val="1dafa1"/>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2 – spé SISR</a:t>
            </a:r>
            <a:endParaRPr b="0" lang="fr-FR" sz="16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Administration des systèmes et des réseaux</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216 heures</a:t>
            </a:r>
            <a:r>
              <a:rPr b="0" lang="fr-FR" sz="1400" spc="-1" strike="noStrike">
                <a:solidFill>
                  <a:srgbClr val="ffffff"/>
                </a:solidFill>
                <a:latin typeface="Calibri"/>
                <a:ea typeface="Calibri"/>
              </a:rPr>
              <a:t> (9 h : 3+6)</a:t>
            </a:r>
            <a:endParaRPr b="0" lang="fr-FR" sz="1400" spc="-1" strike="noStrike">
              <a:solidFill>
                <a:srgbClr val="000000"/>
              </a:solidFill>
              <a:latin typeface="Arial"/>
            </a:endParaRPr>
          </a:p>
        </p:txBody>
      </p:sp>
      <p:sp>
        <p:nvSpPr>
          <p:cNvPr id="293" name="Google Shape;285;p8"/>
          <p:cNvSpPr/>
          <p:nvPr/>
        </p:nvSpPr>
        <p:spPr>
          <a:xfrm>
            <a:off x="6018120" y="3200040"/>
            <a:ext cx="4951440" cy="1306800"/>
          </a:xfrm>
          <a:prstGeom prst="roundRect">
            <a:avLst>
              <a:gd name="adj" fmla="val 0"/>
            </a:avLst>
          </a:prstGeom>
          <a:solidFill>
            <a:srgbClr val="1dafa1"/>
          </a:solid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2 – spé SLAM</a:t>
            </a:r>
            <a:endParaRPr b="0" lang="fr-FR" sz="16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Conception et dév. d’applications</a:t>
            </a:r>
            <a:endParaRPr b="0" lang="fr-FR" sz="1400" spc="-1" strike="noStrike">
              <a:solidFill>
                <a:srgbClr val="000000"/>
              </a:solidFill>
              <a:latin typeface="Arial"/>
            </a:endParaRPr>
          </a:p>
          <a:p>
            <a:pPr algn="ctr">
              <a:lnSpc>
                <a:spcPct val="100000"/>
              </a:lnSpc>
              <a:tabLst>
                <a:tab algn="l" pos="0"/>
              </a:tabLst>
            </a:pPr>
            <a:r>
              <a:rPr b="1" lang="fr-FR" sz="1400" spc="-1" strike="noStrike">
                <a:solidFill>
                  <a:srgbClr val="ffffff"/>
                </a:solidFill>
                <a:latin typeface="Calibri"/>
                <a:ea typeface="Calibri"/>
              </a:rPr>
              <a:t>216 heures</a:t>
            </a:r>
            <a:r>
              <a:rPr b="0" lang="fr-FR" sz="1400" spc="-1" strike="noStrike">
                <a:solidFill>
                  <a:srgbClr val="ffffff"/>
                </a:solidFill>
                <a:latin typeface="Calibri"/>
                <a:ea typeface="Calibri"/>
              </a:rPr>
              <a:t> (9 h : 3+6)</a:t>
            </a:r>
            <a:endParaRPr b="0" lang="fr-FR" sz="1400" spc="-1" strike="noStrike">
              <a:solidFill>
                <a:srgbClr val="000000"/>
              </a:solidFill>
              <a:latin typeface="Arial"/>
            </a:endParaRPr>
          </a:p>
        </p:txBody>
      </p:sp>
      <p:sp>
        <p:nvSpPr>
          <p:cNvPr id="294" name="Google Shape;286;p8"/>
          <p:cNvSpPr/>
          <p:nvPr/>
        </p:nvSpPr>
        <p:spPr>
          <a:xfrm>
            <a:off x="7610760" y="2914920"/>
            <a:ext cx="1766160" cy="302400"/>
          </a:xfrm>
          <a:prstGeom prst="rect">
            <a:avLst/>
          </a:prstGeom>
          <a:noFill/>
          <a:ln w="0">
            <a:noFill/>
          </a:ln>
        </p:spPr>
        <p:style>
          <a:lnRef idx="0"/>
          <a:fillRef idx="0"/>
          <a:effectRef idx="0"/>
          <a:fontRef idx="minor"/>
        </p:style>
        <p:txBody>
          <a:bodyPr lIns="90000" rIns="90000" tIns="45000" bIns="45000" anchor="ctr">
            <a:spAutoFit/>
          </a:bodyPr>
          <a:p>
            <a:pPr algn="ctr">
              <a:lnSpc>
                <a:spcPct val="100000"/>
              </a:lnSpc>
              <a:tabLst>
                <a:tab algn="l" pos="0"/>
              </a:tabLst>
            </a:pPr>
            <a:r>
              <a:rPr b="1" lang="fr-FR" sz="1400" spc="-1" strike="noStrike">
                <a:solidFill>
                  <a:srgbClr val="36464e"/>
                </a:solidFill>
                <a:latin typeface="Calibri"/>
                <a:ea typeface="Calibri"/>
              </a:rPr>
              <a:t>selon spécialisation</a:t>
            </a:r>
            <a:endParaRPr b="0" lang="fr-FR" sz="1400" spc="-1" strike="noStrike">
              <a:solidFill>
                <a:srgbClr val="000000"/>
              </a:solidFill>
              <a:latin typeface="Arial"/>
            </a:endParaRPr>
          </a:p>
        </p:txBody>
      </p:sp>
      <p:sp>
        <p:nvSpPr>
          <p:cNvPr id="295" name="Google Shape;287;p8"/>
          <p:cNvSpPr/>
          <p:nvPr/>
        </p:nvSpPr>
        <p:spPr>
          <a:xfrm>
            <a:off x="5956200" y="4605480"/>
            <a:ext cx="5013000" cy="718920"/>
          </a:xfrm>
          <a:prstGeom prst="roundRect">
            <a:avLst>
              <a:gd name="adj" fmla="val 0"/>
            </a:avLst>
          </a:prstGeom>
          <a:solidFill>
            <a:srgbClr val="ab0044"/>
          </a:solidFill>
          <a:ln w="12700">
            <a:solidFill>
              <a:srgbClr val="6c473b"/>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600" spc="-1" strike="noStrike">
                <a:solidFill>
                  <a:srgbClr val="ffffff"/>
                </a:solidFill>
                <a:latin typeface="Calibri"/>
                <a:ea typeface="Calibri"/>
              </a:rPr>
              <a:t>Bloc 3 - cyber SISR  ou cyber SLAM</a:t>
            </a:r>
            <a:endParaRPr b="0" lang="fr-FR" sz="1600" spc="-1" strike="noStrike">
              <a:solidFill>
                <a:srgbClr val="ffffff"/>
              </a:solidFill>
              <a:latin typeface="Arial"/>
            </a:endParaRPr>
          </a:p>
          <a:p>
            <a:pPr algn="ctr">
              <a:lnSpc>
                <a:spcPct val="100000"/>
              </a:lnSpc>
              <a:tabLst>
                <a:tab algn="l" pos="0"/>
              </a:tabLst>
            </a:pPr>
            <a:r>
              <a:rPr b="1" lang="fr-FR" sz="1400" spc="-1" strike="noStrike">
                <a:solidFill>
                  <a:srgbClr val="ffffff"/>
                </a:solidFill>
                <a:latin typeface="Calibri"/>
                <a:ea typeface="Calibri"/>
              </a:rPr>
              <a:t>96 heures </a:t>
            </a:r>
            <a:r>
              <a:rPr b="0" lang="fr-FR" sz="1400" spc="-1" strike="noStrike">
                <a:solidFill>
                  <a:srgbClr val="ffffff"/>
                </a:solidFill>
                <a:latin typeface="Calibri"/>
                <a:ea typeface="Calibri"/>
              </a:rPr>
              <a:t>(4 h : 2+2)</a:t>
            </a:r>
            <a:endParaRPr b="0" lang="fr-FR" sz="1400" spc="-1" strike="noStrike">
              <a:solidFill>
                <a:srgbClr val="ffffff"/>
              </a:solidFill>
              <a:latin typeface="Arial"/>
            </a:endParaRPr>
          </a:p>
        </p:txBody>
      </p:sp>
      <p:sp>
        <p:nvSpPr>
          <p:cNvPr id="296" name="Google Shape;288;p8"/>
          <p:cNvSpPr/>
          <p:nvPr/>
        </p:nvSpPr>
        <p:spPr>
          <a:xfrm>
            <a:off x="3520800" y="3168720"/>
            <a:ext cx="1766160" cy="250920"/>
          </a:xfrm>
          <a:prstGeom prst="rect">
            <a:avLst/>
          </a:prstGeom>
          <a:noFill/>
          <a:ln w="0">
            <a:noFill/>
          </a:ln>
        </p:spPr>
        <p:style>
          <a:lnRef idx="0"/>
          <a:fillRef idx="0"/>
          <a:effectRef idx="0"/>
          <a:fontRef idx="minor"/>
        </p:style>
        <p:txBody>
          <a:bodyPr lIns="90000" rIns="90000" tIns="45000" bIns="45000" anchor="ctr">
            <a:noAutofit/>
          </a:bodyPr>
          <a:p>
            <a:pPr algn="ctr">
              <a:lnSpc>
                <a:spcPct val="100000"/>
              </a:lnSpc>
              <a:tabLst>
                <a:tab algn="l" pos="0"/>
              </a:tabLst>
            </a:pPr>
            <a:r>
              <a:rPr b="1" lang="fr-FR" sz="1400" spc="-1" strike="noStrike">
                <a:solidFill>
                  <a:srgbClr val="36464e"/>
                </a:solidFill>
                <a:latin typeface="Calibri"/>
                <a:ea typeface="Calibri"/>
              </a:rPr>
              <a:t>selon spécialisation</a:t>
            </a:r>
            <a:endParaRPr b="0" lang="fr-FR" sz="1400" spc="-1" strike="noStrike">
              <a:solidFill>
                <a:srgbClr val="000000"/>
              </a:solidFill>
              <a:latin typeface="Arial"/>
            </a:endParaRPr>
          </a:p>
        </p:txBody>
      </p:sp>
      <p:sp>
        <p:nvSpPr>
          <p:cNvPr id="297" name="Google Shape;289;p8"/>
          <p:cNvSpPr/>
          <p:nvPr/>
        </p:nvSpPr>
        <p:spPr>
          <a:xfrm>
            <a:off x="5972400" y="1698120"/>
            <a:ext cx="360" cy="2809800"/>
          </a:xfrm>
          <a:custGeom>
            <a:avLst/>
            <a:gdLst>
              <a:gd name="textAreaLeft" fmla="*/ 0 w 360"/>
              <a:gd name="textAreaRight" fmla="*/ 1440 w 360"/>
              <a:gd name="textAreaTop" fmla="*/ 0 h 2809800"/>
              <a:gd name="textAreaBottom" fmla="*/ 2810520 h 2809800"/>
            </a:gdLst>
            <a:ahLst/>
            <a:rect l="textAreaLeft" t="textAreaTop" r="textAreaRight" b="textAreaBottom"/>
            <a:pathLst>
              <a:path w="21600" h="21600">
                <a:moveTo>
                  <a:pt x="0" y="0"/>
                </a:moveTo>
                <a:lnTo>
                  <a:pt x="21600" y="21600"/>
                </a:lnTo>
              </a:path>
            </a:pathLst>
          </a:custGeom>
          <a:noFill/>
          <a:ln w="38100">
            <a:solidFill>
              <a:srgbClr val="1dafa1"/>
            </a:solidFill>
            <a:prstDash val="dash"/>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298" name="Google Shape;290;p8"/>
          <p:cNvSpPr/>
          <p:nvPr/>
        </p:nvSpPr>
        <p:spPr>
          <a:xfrm>
            <a:off x="3248640" y="2184840"/>
            <a:ext cx="360" cy="2304000"/>
          </a:xfrm>
          <a:custGeom>
            <a:avLst/>
            <a:gdLst>
              <a:gd name="textAreaLeft" fmla="*/ 0 w 360"/>
              <a:gd name="textAreaRight" fmla="*/ 1440 w 360"/>
              <a:gd name="textAreaTop" fmla="*/ 0 h 2304000"/>
              <a:gd name="textAreaBottom" fmla="*/ 2304720 h 2304000"/>
            </a:gdLst>
            <a:ahLst/>
            <a:rect l="textAreaLeft" t="textAreaTop" r="textAreaRight" b="textAreaBottom"/>
            <a:pathLst>
              <a:path w="21600" h="21600">
                <a:moveTo>
                  <a:pt x="0" y="0"/>
                </a:moveTo>
                <a:lnTo>
                  <a:pt x="21600" y="21600"/>
                </a:lnTo>
              </a:path>
            </a:pathLst>
          </a:custGeom>
          <a:noFill/>
          <a:ln w="38100">
            <a:solidFill>
              <a:srgbClr val="1dafa1"/>
            </a:solidFill>
            <a:prstDash val="dash"/>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299" name="Google Shape;291;p8"/>
          <p:cNvSpPr/>
          <p:nvPr/>
        </p:nvSpPr>
        <p:spPr>
          <a:xfrm>
            <a:off x="572400" y="889920"/>
            <a:ext cx="235584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1 </a:t>
            </a:r>
            <a:r>
              <a:rPr b="0" lang="fr-FR" sz="1000" spc="-1" strike="noStrike" cap="small">
                <a:solidFill>
                  <a:srgbClr val="888888"/>
                </a:solidFill>
                <a:latin typeface="Calibri"/>
                <a:ea typeface="Calibri"/>
              </a:rPr>
              <a:t>(15 semaines)</a:t>
            </a:r>
            <a:endParaRPr b="0" lang="fr-FR" sz="1000" spc="-1" strike="noStrike">
              <a:solidFill>
                <a:srgbClr val="000000"/>
              </a:solidFill>
              <a:latin typeface="Arial"/>
            </a:endParaRPr>
          </a:p>
        </p:txBody>
      </p:sp>
      <p:sp>
        <p:nvSpPr>
          <p:cNvPr id="300" name="Google Shape;292;p8"/>
          <p:cNvSpPr/>
          <p:nvPr/>
        </p:nvSpPr>
        <p:spPr>
          <a:xfrm>
            <a:off x="3221640" y="889920"/>
            <a:ext cx="235584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2 </a:t>
            </a:r>
            <a:r>
              <a:rPr b="0" lang="fr-FR" sz="1000" spc="-1" strike="noStrike" cap="small">
                <a:solidFill>
                  <a:srgbClr val="888888"/>
                </a:solidFill>
                <a:latin typeface="Calibri"/>
                <a:ea typeface="Calibri"/>
              </a:rPr>
              <a:t>(15 semaines)</a:t>
            </a:r>
            <a:endParaRPr b="0" lang="fr-FR" sz="1000" spc="-1" strike="noStrike">
              <a:solidFill>
                <a:srgbClr val="000000"/>
              </a:solidFill>
              <a:latin typeface="Arial"/>
            </a:endParaRPr>
          </a:p>
        </p:txBody>
      </p:sp>
      <p:sp>
        <p:nvSpPr>
          <p:cNvPr id="301" name="Google Shape;293;p8"/>
          <p:cNvSpPr/>
          <p:nvPr/>
        </p:nvSpPr>
        <p:spPr>
          <a:xfrm>
            <a:off x="5956200" y="889920"/>
            <a:ext cx="249480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3</a:t>
            </a:r>
            <a:endParaRPr b="0" lang="fr-FR" sz="1800" spc="-1" strike="noStrike">
              <a:solidFill>
                <a:srgbClr val="000000"/>
              </a:solidFill>
              <a:latin typeface="Arial"/>
            </a:endParaRPr>
          </a:p>
        </p:txBody>
      </p:sp>
      <p:sp>
        <p:nvSpPr>
          <p:cNvPr id="302" name="Google Shape;294;p8"/>
          <p:cNvSpPr/>
          <p:nvPr/>
        </p:nvSpPr>
        <p:spPr>
          <a:xfrm>
            <a:off x="8362800" y="889920"/>
            <a:ext cx="260640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4</a:t>
            </a:r>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ORGANISATION DES ENSEIGNEMENTS</a:t>
            </a:r>
            <a:endParaRPr b="0" lang="fr-FR" sz="4400" spc="-1" strike="noStrike">
              <a:solidFill>
                <a:srgbClr val="000000"/>
              </a:solidFill>
              <a:latin typeface="Arial"/>
            </a:endParaRPr>
          </a:p>
        </p:txBody>
      </p:sp>
      <p:sp>
        <p:nvSpPr>
          <p:cNvPr id="304" name="PlaceHolder 2"/>
          <p:cNvSpPr>
            <a:spLocks noGrp="1"/>
          </p:cNvSpPr>
          <p:nvPr>
            <p:ph type="sldNum" idx="12"/>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B2E66DA0-8826-4291-B9E2-002F45798988}" type="slidenum">
              <a:rPr b="1" lang="fr-FR" sz="1600" spc="-1" strike="noStrike">
                <a:solidFill>
                  <a:srgbClr val="800f35"/>
                </a:solidFill>
                <a:latin typeface="Calibri"/>
                <a:ea typeface="Calibri"/>
              </a:rPr>
              <a:t>9</a:t>
            </a:fld>
            <a:endParaRPr b="0" lang="fr-FR" sz="1600" spc="-1" strike="noStrike">
              <a:solidFill>
                <a:srgbClr val="000000"/>
              </a:solidFill>
              <a:latin typeface="Times New Roman"/>
            </a:endParaRPr>
          </a:p>
        </p:txBody>
      </p:sp>
      <p:grpSp>
        <p:nvGrpSpPr>
          <p:cNvPr id="305" name="Google Shape;301;p28"/>
          <p:cNvGrpSpPr/>
          <p:nvPr/>
        </p:nvGrpSpPr>
        <p:grpSpPr>
          <a:xfrm>
            <a:off x="302760" y="1195920"/>
            <a:ext cx="11068200" cy="4922640"/>
            <a:chOff x="302760" y="1195920"/>
            <a:chExt cx="11068200" cy="4922640"/>
          </a:xfrm>
        </p:grpSpPr>
        <p:sp>
          <p:nvSpPr>
            <p:cNvPr id="306" name="Google Shape;302;p28"/>
            <p:cNvSpPr/>
            <p:nvPr/>
          </p:nvSpPr>
          <p:spPr>
            <a:xfrm>
              <a:off x="302760" y="1195920"/>
              <a:ext cx="2766240" cy="4922640"/>
            </a:xfrm>
            <a:prstGeom prst="rect">
              <a:avLst/>
            </a:prstGeom>
            <a:solidFill>
              <a:srgbClr val="ffffff"/>
            </a:solidFill>
            <a:ln w="12700">
              <a:solidFill>
                <a:srgbClr val="00000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07" name="Google Shape;303;p28"/>
            <p:cNvSpPr/>
            <p:nvPr/>
          </p:nvSpPr>
          <p:spPr>
            <a:xfrm>
              <a:off x="3070080" y="1195920"/>
              <a:ext cx="2766240" cy="4922640"/>
            </a:xfrm>
            <a:prstGeom prst="rect">
              <a:avLst/>
            </a:prstGeom>
            <a:solidFill>
              <a:srgbClr val="ffffff"/>
            </a:solidFill>
            <a:ln w="12700">
              <a:solidFill>
                <a:srgbClr val="00000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08" name="Google Shape;304;p28"/>
            <p:cNvSpPr/>
            <p:nvPr/>
          </p:nvSpPr>
          <p:spPr>
            <a:xfrm>
              <a:off x="5837400" y="1195920"/>
              <a:ext cx="2766240" cy="4922640"/>
            </a:xfrm>
            <a:prstGeom prst="rect">
              <a:avLst/>
            </a:prstGeom>
            <a:solidFill>
              <a:srgbClr val="ffffff"/>
            </a:solidFill>
            <a:ln w="12700">
              <a:solidFill>
                <a:srgbClr val="00000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09" name="Google Shape;305;p28"/>
            <p:cNvSpPr/>
            <p:nvPr/>
          </p:nvSpPr>
          <p:spPr>
            <a:xfrm>
              <a:off x="8604720" y="1195920"/>
              <a:ext cx="2766240" cy="4922640"/>
            </a:xfrm>
            <a:prstGeom prst="rect">
              <a:avLst/>
            </a:prstGeom>
            <a:solidFill>
              <a:srgbClr val="ffffff"/>
            </a:solidFill>
            <a:ln w="12700">
              <a:solidFill>
                <a:srgbClr val="00000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grpSp>
      <p:sp>
        <p:nvSpPr>
          <p:cNvPr id="310" name="Google Shape;306;p28"/>
          <p:cNvSpPr/>
          <p:nvPr/>
        </p:nvSpPr>
        <p:spPr>
          <a:xfrm>
            <a:off x="3159000" y="2075040"/>
            <a:ext cx="7498440" cy="3375000"/>
          </a:xfrm>
          <a:prstGeom prst="rect">
            <a:avLst/>
          </a:prstGeom>
          <a:solidFill>
            <a:srgbClr val="800f35">
              <a:alpha val="53000"/>
            </a:srgbClr>
          </a:solidFill>
          <a:ln w="12700">
            <a:solidFill>
              <a:srgbClr val="3f3f3f"/>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a typeface="DejaVu Sans"/>
            </a:endParaRPr>
          </a:p>
        </p:txBody>
      </p:sp>
      <p:sp>
        <p:nvSpPr>
          <p:cNvPr id="311" name="Google Shape;307;p28"/>
          <p:cNvSpPr/>
          <p:nvPr/>
        </p:nvSpPr>
        <p:spPr>
          <a:xfrm rot="16200000">
            <a:off x="3129840" y="3420000"/>
            <a:ext cx="4731840" cy="468000"/>
          </a:xfrm>
          <a:prstGeom prst="round1Rect">
            <a:avLst>
              <a:gd name="adj" fmla="val 0"/>
            </a:avLst>
          </a:prstGeom>
          <a:solidFill>
            <a:srgbClr val="7895a1"/>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ffffff"/>
                </a:solidFill>
                <a:latin typeface="Calibri"/>
                <a:ea typeface="Calibri"/>
              </a:rPr>
              <a:t>Stage SIO1</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4 à 5 semaines</a:t>
            </a:r>
            <a:r>
              <a:rPr b="0" lang="fr-FR" sz="1400" spc="-1" strike="noStrike">
                <a:solidFill>
                  <a:srgbClr val="000000"/>
                </a:solidFill>
                <a:latin typeface="Arial"/>
                <a:ea typeface="Arial"/>
              </a:rPr>
              <a:t> </a:t>
            </a:r>
            <a:r>
              <a:rPr b="0" lang="fr-FR" sz="1400" spc="-1" strike="noStrike">
                <a:solidFill>
                  <a:srgbClr val="ffffff"/>
                </a:solidFill>
                <a:latin typeface="Calibri"/>
                <a:ea typeface="Calibri"/>
              </a:rPr>
              <a:t>(mai-juin)</a:t>
            </a:r>
            <a:endParaRPr b="0" lang="fr-FR" sz="1400" spc="-1" strike="noStrike">
              <a:solidFill>
                <a:srgbClr val="000000"/>
              </a:solidFill>
              <a:latin typeface="Arial"/>
            </a:endParaRPr>
          </a:p>
        </p:txBody>
      </p:sp>
      <p:sp>
        <p:nvSpPr>
          <p:cNvPr id="312" name="Google Shape;308;p28"/>
          <p:cNvSpPr/>
          <p:nvPr/>
        </p:nvSpPr>
        <p:spPr>
          <a:xfrm rot="16200000">
            <a:off x="8654760" y="3376080"/>
            <a:ext cx="4719240" cy="510120"/>
          </a:xfrm>
          <a:prstGeom prst="rect">
            <a:avLst/>
          </a:prstGeom>
          <a:solidFill>
            <a:srgbClr val="13726a"/>
          </a:solidFill>
          <a:ln w="12700">
            <a:solidFill>
              <a:srgbClr val="3f3f3f"/>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cap="small">
                <a:solidFill>
                  <a:srgbClr val="ffffff"/>
                </a:solidFill>
                <a:latin typeface="Calibri"/>
                <a:ea typeface="Calibri"/>
              </a:rPr>
              <a:t>Épreuves orales et écrites de BTS</a:t>
            </a:r>
            <a:endParaRPr b="0" lang="fr-FR" sz="1800" spc="-1" strike="noStrike">
              <a:solidFill>
                <a:srgbClr val="000000"/>
              </a:solidFill>
              <a:latin typeface="Arial"/>
            </a:endParaRPr>
          </a:p>
        </p:txBody>
      </p:sp>
      <p:sp>
        <p:nvSpPr>
          <p:cNvPr id="313" name="Google Shape;309;p28"/>
          <p:cNvSpPr/>
          <p:nvPr/>
        </p:nvSpPr>
        <p:spPr>
          <a:xfrm rot="16200000">
            <a:off x="2655720" y="3486600"/>
            <a:ext cx="4719240" cy="311760"/>
          </a:xfrm>
          <a:prstGeom prst="rect">
            <a:avLst/>
          </a:prstGeom>
          <a:solidFill>
            <a:srgbClr val="ab0044"/>
          </a:solidFill>
          <a:ln w="12700">
            <a:solidFill>
              <a:srgbClr val="3f3f3f"/>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cap="small">
                <a:solidFill>
                  <a:srgbClr val="ffffff"/>
                </a:solidFill>
                <a:latin typeface="Calibri"/>
                <a:ea typeface="Calibri"/>
              </a:rPr>
              <a:t>CCF (E2)</a:t>
            </a:r>
            <a:endParaRPr b="0" lang="fr-FR" sz="1800" spc="-1" strike="noStrike">
              <a:solidFill>
                <a:srgbClr val="ffffff"/>
              </a:solidFill>
              <a:latin typeface="Arial"/>
            </a:endParaRPr>
          </a:p>
        </p:txBody>
      </p:sp>
      <p:sp>
        <p:nvSpPr>
          <p:cNvPr id="314" name="Google Shape;310;p28"/>
          <p:cNvSpPr/>
          <p:nvPr/>
        </p:nvSpPr>
        <p:spPr>
          <a:xfrm>
            <a:off x="410400" y="2063520"/>
            <a:ext cx="2557440" cy="3375000"/>
          </a:xfrm>
          <a:prstGeom prst="rect">
            <a:avLst/>
          </a:prstGeom>
          <a:solidFill>
            <a:srgbClr val="800f35">
              <a:alpha val="53000"/>
            </a:srgbClr>
          </a:solidFill>
          <a:ln w="12700">
            <a:solidFill>
              <a:srgbClr val="3f3f3f"/>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cap="small">
                <a:solidFill>
                  <a:srgbClr val="ffffff"/>
                </a:solidFill>
                <a:latin typeface="Calibri"/>
                <a:ea typeface="Calibri"/>
              </a:rPr>
              <a:t>Homogénéisation</a:t>
            </a:r>
            <a:endParaRPr b="0" lang="fr-FR" sz="1800" spc="-1" strike="noStrike">
              <a:solidFill>
                <a:srgbClr val="ffffff"/>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Des niveaux</a:t>
            </a:r>
            <a:endParaRPr b="0" lang="fr-FR" sz="1800" spc="-1" strike="noStrike">
              <a:solidFill>
                <a:srgbClr val="ffffff"/>
              </a:solidFill>
              <a:latin typeface="Arial"/>
            </a:endParaRPr>
          </a:p>
          <a:p>
            <a:pPr algn="ctr">
              <a:lnSpc>
                <a:spcPct val="100000"/>
              </a:lnSpc>
              <a:tabLst>
                <a:tab algn="l" pos="0"/>
              </a:tabLst>
            </a:pPr>
            <a:endParaRPr b="0" lang="fr-FR" sz="1800" spc="-1" strike="noStrike">
              <a:solidFill>
                <a:srgbClr val="ffffff"/>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Découverte des</a:t>
            </a:r>
            <a:endParaRPr b="0" lang="fr-FR" sz="1800" spc="-1" strike="noStrike">
              <a:solidFill>
                <a:srgbClr val="ffffff"/>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Blocs</a:t>
            </a:r>
            <a:endParaRPr b="0" lang="fr-FR" sz="1800" spc="-1" strike="noStrike">
              <a:solidFill>
                <a:srgbClr val="ffffff"/>
              </a:solidFill>
              <a:latin typeface="Arial"/>
            </a:endParaRPr>
          </a:p>
        </p:txBody>
      </p:sp>
      <p:sp>
        <p:nvSpPr>
          <p:cNvPr id="315" name="Google Shape;311;p28"/>
          <p:cNvSpPr/>
          <p:nvPr/>
        </p:nvSpPr>
        <p:spPr>
          <a:xfrm rot="16200000">
            <a:off x="559080" y="3490200"/>
            <a:ext cx="4719240" cy="259560"/>
          </a:xfrm>
          <a:prstGeom prst="rect">
            <a:avLst/>
          </a:prstGeom>
          <a:solidFill>
            <a:srgbClr val="ab0044"/>
          </a:solidFill>
          <a:ln w="12700">
            <a:solidFill>
              <a:srgbClr val="3f3f3f"/>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cap="small">
                <a:solidFill>
                  <a:srgbClr val="ffffff"/>
                </a:solidFill>
                <a:latin typeface="Calibri"/>
                <a:ea typeface="Calibri"/>
              </a:rPr>
              <a:t>Choix de spécialisation (SLAM ou SISR)</a:t>
            </a:r>
            <a:endParaRPr b="0" lang="fr-FR" sz="1800" spc="-1" strike="noStrike">
              <a:solidFill>
                <a:srgbClr val="ffffff"/>
              </a:solidFill>
              <a:latin typeface="Arial"/>
            </a:endParaRPr>
          </a:p>
        </p:txBody>
      </p:sp>
      <p:sp>
        <p:nvSpPr>
          <p:cNvPr id="316" name="Google Shape;312;p28"/>
          <p:cNvSpPr/>
          <p:nvPr/>
        </p:nvSpPr>
        <p:spPr>
          <a:xfrm rot="16200000">
            <a:off x="8045640" y="3475080"/>
            <a:ext cx="4719240" cy="311760"/>
          </a:xfrm>
          <a:prstGeom prst="rect">
            <a:avLst/>
          </a:prstGeom>
          <a:solidFill>
            <a:srgbClr val="ab0044"/>
          </a:solidFill>
          <a:ln w="12700">
            <a:solidFill>
              <a:srgbClr val="3f3f3f"/>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1" lang="fr-FR" sz="1800" spc="-1" strike="noStrike" cap="small">
                <a:solidFill>
                  <a:srgbClr val="ffffff"/>
                </a:solidFill>
                <a:latin typeface="Calibri"/>
                <a:ea typeface="Calibri"/>
              </a:rPr>
              <a:t>CCF (E4 - E5)</a:t>
            </a:r>
            <a:endParaRPr b="0" lang="fr-FR" sz="1800" spc="-1" strike="noStrike">
              <a:solidFill>
                <a:srgbClr val="ffffff"/>
              </a:solidFill>
              <a:latin typeface="Arial"/>
            </a:endParaRPr>
          </a:p>
        </p:txBody>
      </p:sp>
      <p:sp>
        <p:nvSpPr>
          <p:cNvPr id="317" name="Google Shape;313;p28"/>
          <p:cNvSpPr/>
          <p:nvPr/>
        </p:nvSpPr>
        <p:spPr>
          <a:xfrm>
            <a:off x="3242880" y="1752840"/>
            <a:ext cx="6982920" cy="360"/>
          </a:xfrm>
          <a:custGeom>
            <a:avLst/>
            <a:gdLst>
              <a:gd name="textAreaLeft" fmla="*/ 0 w 6982920"/>
              <a:gd name="textAreaRight" fmla="*/ 6983640 w 6982920"/>
              <a:gd name="textAreaTop" fmla="*/ 0 h 360"/>
              <a:gd name="textAreaBottom" fmla="*/ 1440 h 360"/>
            </a:gdLst>
            <a:ahLst/>
            <a:rect l="textAreaLeft" t="textAreaTop" r="textAreaRight" b="textAreaBottom"/>
            <a:pathLst>
              <a:path w="21600" h="21600">
                <a:moveTo>
                  <a:pt x="0" y="0"/>
                </a:moveTo>
                <a:lnTo>
                  <a:pt x="21600" y="21600"/>
                </a:lnTo>
              </a:path>
            </a:pathLst>
          </a:custGeom>
          <a:noFill/>
          <a:ln w="9525">
            <a:solidFill>
              <a:srgbClr val="800f35"/>
            </a:solidFill>
            <a:prstDash val="dash"/>
            <a:round/>
            <a:headEnd len="med" type="triangle" w="med"/>
            <a:tailEnd len="med" type="triangle" w="med"/>
          </a:ln>
        </p:spPr>
        <p:style>
          <a:lnRef idx="0"/>
          <a:fillRef idx="0"/>
          <a:effectRef idx="0"/>
          <a:fontRef idx="minor"/>
        </p:style>
        <p:txBody>
          <a:bodyPr lIns="90000" rIns="90000" tIns="-44280" bIns="-44280" anchor="t">
            <a:noAutofit/>
          </a:bodyPr>
          <a:p>
            <a:pPr>
              <a:lnSpc>
                <a:spcPct val="100000"/>
              </a:lnSpc>
            </a:pPr>
            <a:endParaRPr b="0" lang="fr-FR" sz="1800" spc="-1" strike="noStrike">
              <a:solidFill>
                <a:srgbClr val="000000"/>
              </a:solidFill>
              <a:latin typeface="Arial"/>
              <a:ea typeface="DejaVu Sans"/>
            </a:endParaRPr>
          </a:p>
        </p:txBody>
      </p:sp>
      <p:sp>
        <p:nvSpPr>
          <p:cNvPr id="318" name="Google Shape;314;p28"/>
          <p:cNvSpPr/>
          <p:nvPr/>
        </p:nvSpPr>
        <p:spPr>
          <a:xfrm>
            <a:off x="4932360" y="1672920"/>
            <a:ext cx="159480" cy="158760"/>
          </a:xfrm>
          <a:prstGeom prst="flowChartConnector">
            <a:avLst/>
          </a:prstGeom>
          <a:solidFill>
            <a:srgbClr val="36464e"/>
          </a:solidFill>
          <a:ln w="9525">
            <a:solidFill>
              <a:srgbClr val="696464"/>
            </a:solidFill>
            <a:round/>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sp>
        <p:nvSpPr>
          <p:cNvPr id="319" name="Google Shape;315;p28"/>
          <p:cNvSpPr/>
          <p:nvPr/>
        </p:nvSpPr>
        <p:spPr>
          <a:xfrm>
            <a:off x="5849280" y="3072240"/>
            <a:ext cx="2754000" cy="139788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tabLst>
                <a:tab algn="l" pos="0"/>
              </a:tabLst>
            </a:pPr>
            <a:r>
              <a:rPr b="1" lang="fr-FR" sz="1800" spc="-1" strike="noStrike" cap="small">
                <a:solidFill>
                  <a:srgbClr val="ffffff"/>
                </a:solidFill>
                <a:latin typeface="Calibri"/>
                <a:ea typeface="Calibri"/>
              </a:rPr>
              <a:t>Tronc Commun</a:t>
            </a:r>
            <a:endParaRPr b="0" lang="fr-FR" sz="1800" spc="-1" strike="noStrike">
              <a:solidFill>
                <a:srgbClr val="000000"/>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Spécialisation</a:t>
            </a:r>
            <a:endParaRPr b="0" lang="fr-FR" sz="1800" spc="-1" strike="noStrike">
              <a:solidFill>
                <a:srgbClr val="000000"/>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Contrôles en </a:t>
            </a:r>
            <a:endParaRPr b="0" lang="fr-FR" sz="1800" spc="-1" strike="noStrike">
              <a:solidFill>
                <a:srgbClr val="000000"/>
              </a:solidFill>
              <a:latin typeface="Arial"/>
            </a:endParaRPr>
          </a:p>
          <a:p>
            <a:pPr algn="ctr">
              <a:lnSpc>
                <a:spcPct val="100000"/>
              </a:lnSpc>
              <a:tabLst>
                <a:tab algn="l" pos="0"/>
              </a:tabLst>
            </a:pPr>
            <a:r>
              <a:rPr b="1" lang="fr-FR" sz="1800" spc="-1" strike="noStrike" cap="small">
                <a:solidFill>
                  <a:srgbClr val="ffffff"/>
                </a:solidFill>
                <a:latin typeface="Calibri"/>
                <a:ea typeface="Calibri"/>
              </a:rPr>
              <a:t>Cours de Formation (CCF)</a:t>
            </a:r>
            <a:endParaRPr b="0" lang="fr-FR" sz="1800" spc="-1" strike="noStrike">
              <a:solidFill>
                <a:srgbClr val="000000"/>
              </a:solidFill>
              <a:latin typeface="Arial"/>
            </a:endParaRPr>
          </a:p>
        </p:txBody>
      </p:sp>
      <p:sp>
        <p:nvSpPr>
          <p:cNvPr id="320" name="Google Shape;316;p28"/>
          <p:cNvSpPr/>
          <p:nvPr/>
        </p:nvSpPr>
        <p:spPr>
          <a:xfrm>
            <a:off x="572400" y="889920"/>
            <a:ext cx="235584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1 </a:t>
            </a:r>
            <a:r>
              <a:rPr b="0" lang="fr-FR" sz="1000" spc="-1" strike="noStrike" cap="small">
                <a:solidFill>
                  <a:srgbClr val="888888"/>
                </a:solidFill>
                <a:latin typeface="Calibri"/>
                <a:ea typeface="Calibri"/>
              </a:rPr>
              <a:t>(15 semaines)</a:t>
            </a:r>
            <a:endParaRPr b="0" lang="fr-FR" sz="1000" spc="-1" strike="noStrike">
              <a:solidFill>
                <a:srgbClr val="000000"/>
              </a:solidFill>
              <a:latin typeface="Arial"/>
            </a:endParaRPr>
          </a:p>
        </p:txBody>
      </p:sp>
      <p:sp>
        <p:nvSpPr>
          <p:cNvPr id="321" name="Google Shape;317;p28"/>
          <p:cNvSpPr/>
          <p:nvPr/>
        </p:nvSpPr>
        <p:spPr>
          <a:xfrm>
            <a:off x="3221640" y="889920"/>
            <a:ext cx="235584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2 </a:t>
            </a:r>
            <a:r>
              <a:rPr b="0" lang="fr-FR" sz="1000" spc="-1" strike="noStrike" cap="small">
                <a:solidFill>
                  <a:srgbClr val="888888"/>
                </a:solidFill>
                <a:latin typeface="Calibri"/>
                <a:ea typeface="Calibri"/>
              </a:rPr>
              <a:t>(15 semaines)</a:t>
            </a:r>
            <a:endParaRPr b="0" lang="fr-FR" sz="1000" spc="-1" strike="noStrike">
              <a:solidFill>
                <a:srgbClr val="000000"/>
              </a:solidFill>
              <a:latin typeface="Arial"/>
            </a:endParaRPr>
          </a:p>
        </p:txBody>
      </p:sp>
      <p:sp>
        <p:nvSpPr>
          <p:cNvPr id="322" name="Google Shape;318;p28"/>
          <p:cNvSpPr/>
          <p:nvPr/>
        </p:nvSpPr>
        <p:spPr>
          <a:xfrm>
            <a:off x="5956200" y="889920"/>
            <a:ext cx="249480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3</a:t>
            </a:r>
            <a:endParaRPr b="0" lang="fr-FR" sz="1800" spc="-1" strike="noStrike">
              <a:solidFill>
                <a:srgbClr val="000000"/>
              </a:solidFill>
              <a:latin typeface="Arial"/>
            </a:endParaRPr>
          </a:p>
        </p:txBody>
      </p:sp>
      <p:sp>
        <p:nvSpPr>
          <p:cNvPr id="323" name="Google Shape;319;p28"/>
          <p:cNvSpPr/>
          <p:nvPr/>
        </p:nvSpPr>
        <p:spPr>
          <a:xfrm>
            <a:off x="8362800" y="889920"/>
            <a:ext cx="2606400" cy="368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tabLst>
                <a:tab algn="l" pos="0"/>
              </a:tabLst>
            </a:pPr>
            <a:r>
              <a:rPr b="0" lang="fr-FR" sz="1800" spc="-1" strike="noStrike" cap="small">
                <a:solidFill>
                  <a:srgbClr val="000000"/>
                </a:solidFill>
                <a:latin typeface="Calibri"/>
                <a:ea typeface="Calibri"/>
              </a:rPr>
              <a:t>Semestre 4</a:t>
            </a:r>
            <a:endParaRPr b="0" lang="fr-FR" sz="1800" spc="-1" strike="noStrike">
              <a:solidFill>
                <a:srgbClr val="000000"/>
              </a:solidFill>
              <a:latin typeface="Arial"/>
            </a:endParaRPr>
          </a:p>
        </p:txBody>
      </p:sp>
      <p:sp>
        <p:nvSpPr>
          <p:cNvPr id="324" name="Google Shape;320;p28"/>
          <p:cNvSpPr/>
          <p:nvPr/>
        </p:nvSpPr>
        <p:spPr>
          <a:xfrm rot="16200000">
            <a:off x="6558840" y="3420000"/>
            <a:ext cx="4731840" cy="468000"/>
          </a:xfrm>
          <a:prstGeom prst="round1Rect">
            <a:avLst>
              <a:gd name="adj" fmla="val 0"/>
            </a:avLst>
          </a:prstGeom>
          <a:solidFill>
            <a:srgbClr val="7895a1"/>
          </a:solidFill>
          <a:ln w="12700">
            <a:solidFill>
              <a:srgbClr val="373d3a"/>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ffffff"/>
                </a:solidFill>
                <a:latin typeface="Calibri"/>
                <a:ea typeface="Calibri"/>
              </a:rPr>
              <a:t>Stage SIO2</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ffffff"/>
                </a:solidFill>
                <a:latin typeface="Calibri"/>
                <a:ea typeface="Calibri"/>
              </a:rPr>
              <a:t>5 à 6 semaines</a:t>
            </a:r>
            <a:r>
              <a:rPr b="0" lang="fr-FR" sz="1400" spc="-1" strike="noStrike">
                <a:solidFill>
                  <a:srgbClr val="000000"/>
                </a:solidFill>
                <a:latin typeface="Arial"/>
                <a:ea typeface="Arial"/>
              </a:rPr>
              <a:t> </a:t>
            </a:r>
            <a:r>
              <a:rPr b="0" lang="fr-FR" sz="1400" spc="-1" strike="noStrike">
                <a:solidFill>
                  <a:srgbClr val="ffffff"/>
                </a:solidFill>
                <a:latin typeface="Calibri"/>
                <a:ea typeface="Calibri"/>
              </a:rPr>
              <a:t>(jan-fév)</a:t>
            </a:r>
            <a:endParaRPr b="0" lang="fr-FR" sz="1400" spc="-1" strike="noStrike">
              <a:solidFill>
                <a:srgbClr val="000000"/>
              </a:solidFill>
              <a:latin typeface="Arial"/>
            </a:endParaRPr>
          </a:p>
        </p:txBody>
      </p:sp>
      <p:sp>
        <p:nvSpPr>
          <p:cNvPr id="325" name="Google Shape;321;p28"/>
          <p:cNvSpPr/>
          <p:nvPr/>
        </p:nvSpPr>
        <p:spPr>
          <a:xfrm>
            <a:off x="6811560" y="5569920"/>
            <a:ext cx="1051200" cy="507240"/>
          </a:xfrm>
          <a:prstGeom prst="rect">
            <a:avLst/>
          </a:prstGeom>
          <a:noFill/>
          <a:ln w="0">
            <a:noFill/>
          </a:ln>
        </p:spPr>
        <p:style>
          <a:lnRef idx="0"/>
          <a:fillRef idx="0"/>
          <a:effectRef idx="0"/>
          <a:fontRef idx="minor"/>
        </p:style>
        <p:txBody>
          <a:bodyPr lIns="90000" rIns="90000" tIns="91440" bIns="91440" anchor="t">
            <a:noAutofit/>
          </a:bodyPr>
          <a:p>
            <a:pPr>
              <a:lnSpc>
                <a:spcPct val="100000"/>
              </a:lnSpc>
              <a:tabLst>
                <a:tab algn="l" pos="0"/>
              </a:tabLst>
            </a:pPr>
            <a:r>
              <a:rPr b="0" lang="fr-FR" sz="800" spc="-1" strike="noStrike">
                <a:solidFill>
                  <a:srgbClr val="999999"/>
                </a:solidFill>
                <a:latin typeface="Calibri"/>
                <a:ea typeface="Calibri"/>
              </a:rPr>
              <a:t>15 semaines</a:t>
            </a:r>
            <a:endParaRPr b="0" lang="fr-FR" sz="800" spc="-1" strike="noStrike">
              <a:solidFill>
                <a:srgbClr val="000000"/>
              </a:solidFill>
              <a:latin typeface="Arial"/>
            </a:endParaRPr>
          </a:p>
          <a:p>
            <a:pPr>
              <a:lnSpc>
                <a:spcPct val="100000"/>
              </a:lnSpc>
              <a:tabLst>
                <a:tab algn="l" pos="0"/>
              </a:tabLst>
            </a:pPr>
            <a:r>
              <a:rPr b="0" lang="fr-FR" sz="800" spc="-1" strike="noStrike">
                <a:solidFill>
                  <a:srgbClr val="999999"/>
                </a:solidFill>
                <a:latin typeface="Calibri"/>
                <a:ea typeface="Calibri"/>
              </a:rPr>
              <a:t>ou</a:t>
            </a:r>
            <a:endParaRPr b="0" lang="fr-FR" sz="800" spc="-1" strike="noStrike">
              <a:solidFill>
                <a:srgbClr val="000000"/>
              </a:solidFill>
              <a:latin typeface="Arial"/>
            </a:endParaRPr>
          </a:p>
          <a:p>
            <a:pPr>
              <a:lnSpc>
                <a:spcPct val="100000"/>
              </a:lnSpc>
              <a:tabLst>
                <a:tab algn="l" pos="0"/>
              </a:tabLst>
            </a:pPr>
            <a:r>
              <a:rPr b="0" lang="fr-FR" sz="800" spc="-1" strike="noStrike">
                <a:solidFill>
                  <a:srgbClr val="999999"/>
                </a:solidFill>
                <a:latin typeface="Calibri"/>
                <a:ea typeface="Calibri"/>
              </a:rPr>
              <a:t>12 semaines</a:t>
            </a:r>
            <a:endParaRPr b="0" lang="fr-FR" sz="800" spc="-1" strike="noStrike">
              <a:solidFill>
                <a:srgbClr val="000000"/>
              </a:solidFill>
              <a:latin typeface="Arial"/>
            </a:endParaRPr>
          </a:p>
        </p:txBody>
      </p:sp>
      <p:sp>
        <p:nvSpPr>
          <p:cNvPr id="326" name="Google Shape;322;p28"/>
          <p:cNvSpPr/>
          <p:nvPr/>
        </p:nvSpPr>
        <p:spPr>
          <a:xfrm>
            <a:off x="9197280" y="5569920"/>
            <a:ext cx="1051200" cy="507240"/>
          </a:xfrm>
          <a:prstGeom prst="rect">
            <a:avLst/>
          </a:prstGeom>
          <a:noFill/>
          <a:ln w="0">
            <a:noFill/>
          </a:ln>
        </p:spPr>
        <p:style>
          <a:lnRef idx="0"/>
          <a:fillRef idx="0"/>
          <a:effectRef idx="0"/>
          <a:fontRef idx="minor"/>
        </p:style>
        <p:txBody>
          <a:bodyPr lIns="90000" rIns="90000" tIns="91440" bIns="91440" anchor="t">
            <a:noAutofit/>
          </a:bodyPr>
          <a:p>
            <a:pPr>
              <a:lnSpc>
                <a:spcPct val="100000"/>
              </a:lnSpc>
              <a:tabLst>
                <a:tab algn="l" pos="0"/>
              </a:tabLst>
            </a:pPr>
            <a:r>
              <a:rPr b="0" lang="fr-FR" sz="800" spc="-1" strike="noStrike">
                <a:solidFill>
                  <a:srgbClr val="999999"/>
                </a:solidFill>
                <a:latin typeface="Calibri"/>
                <a:ea typeface="Calibri"/>
              </a:rPr>
              <a:t>9 semaines</a:t>
            </a:r>
            <a:endParaRPr b="0" lang="fr-FR" sz="800" spc="-1" strike="noStrike">
              <a:solidFill>
                <a:srgbClr val="000000"/>
              </a:solidFill>
              <a:latin typeface="Arial"/>
            </a:endParaRPr>
          </a:p>
          <a:p>
            <a:pPr>
              <a:lnSpc>
                <a:spcPct val="100000"/>
              </a:lnSpc>
              <a:tabLst>
                <a:tab algn="l" pos="0"/>
              </a:tabLst>
            </a:pPr>
            <a:r>
              <a:rPr b="0" lang="fr-FR" sz="800" spc="-1" strike="noStrike">
                <a:solidFill>
                  <a:srgbClr val="999999"/>
                </a:solidFill>
                <a:latin typeface="Calibri"/>
                <a:ea typeface="Calibri"/>
              </a:rPr>
              <a:t>ou</a:t>
            </a:r>
            <a:endParaRPr b="0" lang="fr-FR" sz="800" spc="-1" strike="noStrike">
              <a:solidFill>
                <a:srgbClr val="000000"/>
              </a:solidFill>
              <a:latin typeface="Arial"/>
            </a:endParaRPr>
          </a:p>
          <a:p>
            <a:pPr>
              <a:lnSpc>
                <a:spcPct val="100000"/>
              </a:lnSpc>
              <a:tabLst>
                <a:tab algn="l" pos="0"/>
              </a:tabLst>
            </a:pPr>
            <a:r>
              <a:rPr b="0" lang="fr-FR" sz="800" spc="-1" strike="noStrike">
                <a:solidFill>
                  <a:srgbClr val="999999"/>
                </a:solidFill>
                <a:latin typeface="Calibri"/>
                <a:ea typeface="Calibri"/>
              </a:rPr>
              <a:t>12 semaines</a:t>
            </a:r>
            <a:endParaRPr b="0" lang="fr-FR" sz="800" spc="-1" strike="noStrike">
              <a:solidFill>
                <a:srgbClr val="000000"/>
              </a:solidFill>
              <a:latin typeface="Arial"/>
            </a:endParaRPr>
          </a:p>
        </p:txBody>
      </p:sp>
    </p:spTree>
  </p:cSld>
  <p:transition spd="slow" advTm="10000">
    <p:fade/>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Autofit/>
          </a:bodyPr>
          <a:p>
            <a:pPr indent="0">
              <a:lnSpc>
                <a:spcPct val="90000"/>
              </a:lnSpc>
              <a:buNone/>
              <a:tabLst>
                <a:tab algn="l" pos="0"/>
              </a:tabLst>
            </a:pPr>
            <a:r>
              <a:rPr b="0" lang="fr-FR" sz="4400" spc="-1" strike="noStrike">
                <a:solidFill>
                  <a:srgbClr val="ffffff"/>
                </a:solidFill>
                <a:latin typeface="Calibri"/>
                <a:ea typeface="Calibri"/>
              </a:rPr>
              <a:t>ÉPREUVES DES UNITÉS CONSTITUTIVES</a:t>
            </a:r>
            <a:endParaRPr b="0" lang="fr-FR" sz="4400" spc="-1" strike="noStrike">
              <a:solidFill>
                <a:srgbClr val="000000"/>
              </a:solidFill>
              <a:latin typeface="Arial"/>
            </a:endParaRPr>
          </a:p>
        </p:txBody>
      </p:sp>
      <p:sp>
        <p:nvSpPr>
          <p:cNvPr id="328" name="PlaceHolder 2"/>
          <p:cNvSpPr>
            <a:spLocks noGrp="1"/>
          </p:cNvSpPr>
          <p:nvPr>
            <p:ph type="sldNum" idx="13"/>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E9ED63E5-55D4-42D1-8ABC-B798DF1AAA5A}" type="slidenum">
              <a:rPr b="1" lang="fr-FR" sz="1600" spc="-1" strike="noStrike">
                <a:solidFill>
                  <a:srgbClr val="800f35"/>
                </a:solidFill>
                <a:latin typeface="Calibri"/>
                <a:ea typeface="Calibri"/>
              </a:rPr>
              <a:t>9</a:t>
            </a:fld>
            <a:endParaRPr b="0" lang="fr-FR" sz="1600" spc="-1" strike="noStrike">
              <a:solidFill>
                <a:srgbClr val="000000"/>
              </a:solidFill>
              <a:latin typeface="Times New Roman"/>
            </a:endParaRPr>
          </a:p>
        </p:txBody>
      </p:sp>
      <p:sp>
        <p:nvSpPr>
          <p:cNvPr id="329" name="Google Shape;329;g6e25a79223_0_110"/>
          <p:cNvSpPr/>
          <p:nvPr/>
        </p:nvSpPr>
        <p:spPr>
          <a:xfrm>
            <a:off x="1651680" y="1225080"/>
            <a:ext cx="6535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1" lang="fr-FR" sz="1400" spc="-1" strike="noStrike">
                <a:solidFill>
                  <a:srgbClr val="ffffff"/>
                </a:solidFill>
                <a:latin typeface="Arial"/>
                <a:ea typeface="Arial"/>
              </a:rPr>
              <a:t>Unité et nom</a:t>
            </a:r>
            <a:endParaRPr b="0" lang="fr-FR" sz="1400" spc="-1" strike="noStrike">
              <a:solidFill>
                <a:srgbClr val="ffffff"/>
              </a:solidFill>
              <a:latin typeface="Arial"/>
            </a:endParaRPr>
          </a:p>
        </p:txBody>
      </p:sp>
      <p:sp>
        <p:nvSpPr>
          <p:cNvPr id="330" name="Google Shape;330;g6e25a79223_0_110"/>
          <p:cNvSpPr/>
          <p:nvPr/>
        </p:nvSpPr>
        <p:spPr>
          <a:xfrm>
            <a:off x="8188560" y="1225080"/>
            <a:ext cx="1612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Forme</a:t>
            </a:r>
            <a:endParaRPr b="0" lang="fr-FR" sz="1400" spc="-1" strike="noStrike">
              <a:solidFill>
                <a:srgbClr val="ffffff"/>
              </a:solidFill>
              <a:latin typeface="Arial"/>
            </a:endParaRPr>
          </a:p>
        </p:txBody>
      </p:sp>
      <p:sp>
        <p:nvSpPr>
          <p:cNvPr id="331" name="Google Shape;331;g6e25a79223_0_110"/>
          <p:cNvSpPr/>
          <p:nvPr/>
        </p:nvSpPr>
        <p:spPr>
          <a:xfrm>
            <a:off x="9802440" y="1225080"/>
            <a:ext cx="138276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Coefficient</a:t>
            </a:r>
            <a:endParaRPr b="0" lang="fr-FR" sz="1400" spc="-1" strike="noStrike">
              <a:solidFill>
                <a:srgbClr val="ffffff"/>
              </a:solidFill>
              <a:latin typeface="Arial"/>
            </a:endParaRPr>
          </a:p>
        </p:txBody>
      </p:sp>
      <p:sp>
        <p:nvSpPr>
          <p:cNvPr id="332" name="Google Shape;332;g6e25a79223_0_110"/>
          <p:cNvSpPr/>
          <p:nvPr/>
        </p:nvSpPr>
        <p:spPr>
          <a:xfrm>
            <a:off x="1652040" y="1549800"/>
            <a:ext cx="65358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nSpc>
                <a:spcPct val="100000"/>
              </a:lnSpc>
              <a:tabLst>
                <a:tab algn="l" pos="0"/>
              </a:tabLst>
            </a:pPr>
            <a:r>
              <a:rPr b="1" lang="fr-FR" sz="1400" spc="-1" strike="noStrike">
                <a:solidFill>
                  <a:srgbClr val="000000"/>
                </a:solidFill>
                <a:latin typeface="Arial"/>
                <a:ea typeface="Arial"/>
              </a:rPr>
              <a:t>U1 - Culture et communication</a:t>
            </a:r>
            <a:endParaRPr b="0" lang="fr-FR" sz="1400" spc="-1" strike="noStrike">
              <a:solidFill>
                <a:srgbClr val="000000"/>
              </a:solidFill>
              <a:latin typeface="Arial"/>
            </a:endParaRPr>
          </a:p>
          <a:p>
            <a:pPr>
              <a:lnSpc>
                <a:spcPct val="100000"/>
              </a:lnSpc>
              <a:tabLst>
                <a:tab algn="l" pos="0"/>
              </a:tabLst>
            </a:pPr>
            <a:r>
              <a:rPr b="0" lang="fr-FR" sz="1400" spc="-1" strike="noStrike">
                <a:solidFill>
                  <a:srgbClr val="000000"/>
                </a:solidFill>
                <a:latin typeface="Arial"/>
                <a:ea typeface="Arial"/>
              </a:rPr>
              <a:t>	</a:t>
            </a:r>
            <a:r>
              <a:rPr b="0" lang="fr-FR" sz="1400" spc="-1" strike="noStrike">
                <a:solidFill>
                  <a:srgbClr val="000000"/>
                </a:solidFill>
                <a:latin typeface="Arial"/>
                <a:ea typeface="Arial"/>
              </a:rPr>
              <a:t>U11 Culture Générale et expression</a:t>
            </a:r>
            <a:endParaRPr b="0" lang="fr-FR" sz="1400" spc="-1" strike="noStrike">
              <a:solidFill>
                <a:srgbClr val="000000"/>
              </a:solidFill>
              <a:latin typeface="Arial"/>
            </a:endParaRPr>
          </a:p>
          <a:p>
            <a:pPr>
              <a:lnSpc>
                <a:spcPct val="100000"/>
              </a:lnSpc>
              <a:tabLst>
                <a:tab algn="l" pos="0"/>
              </a:tabLst>
            </a:pPr>
            <a:r>
              <a:rPr b="0" lang="fr-FR" sz="1400" spc="-1" strike="noStrike">
                <a:solidFill>
                  <a:srgbClr val="000000"/>
                </a:solidFill>
                <a:latin typeface="Arial"/>
                <a:ea typeface="Arial"/>
              </a:rPr>
              <a:t>	</a:t>
            </a:r>
            <a:r>
              <a:rPr b="0" lang="fr-FR" sz="1400" spc="-1" strike="noStrike">
                <a:solidFill>
                  <a:srgbClr val="000000"/>
                </a:solidFill>
                <a:latin typeface="Arial"/>
                <a:ea typeface="Arial"/>
              </a:rPr>
              <a:t>U12 Expression &amp; Communication en Anglais</a:t>
            </a:r>
            <a:endParaRPr b="0" lang="fr-FR" sz="1400" spc="-1" strike="noStrike">
              <a:solidFill>
                <a:srgbClr val="000000"/>
              </a:solidFill>
              <a:latin typeface="Arial"/>
            </a:endParaRPr>
          </a:p>
        </p:txBody>
      </p:sp>
      <p:sp>
        <p:nvSpPr>
          <p:cNvPr id="333" name="Google Shape;333;g6e25a79223_0_110"/>
          <p:cNvSpPr/>
          <p:nvPr/>
        </p:nvSpPr>
        <p:spPr>
          <a:xfrm>
            <a:off x="8188560" y="1549800"/>
            <a:ext cx="16128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1" lang="fr-FR" sz="1400" spc="-1" strike="noStrike">
                <a:solidFill>
                  <a:srgbClr val="000000"/>
                </a:solidFill>
                <a:latin typeface="Arial"/>
                <a:ea typeface="Arial"/>
              </a:rPr>
              <a:t>Ponctuelle</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000000"/>
                </a:solidFill>
                <a:latin typeface="Arial"/>
                <a:ea typeface="Arial"/>
              </a:rPr>
              <a:t>(Écrit)</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000000"/>
                </a:solidFill>
                <a:latin typeface="Arial"/>
                <a:ea typeface="Arial"/>
              </a:rPr>
              <a:t>(Écrit + Oral)</a:t>
            </a:r>
            <a:endParaRPr b="0" lang="fr-FR" sz="1400" spc="-1" strike="noStrike">
              <a:solidFill>
                <a:srgbClr val="000000"/>
              </a:solidFill>
              <a:latin typeface="Arial"/>
            </a:endParaRPr>
          </a:p>
        </p:txBody>
      </p:sp>
      <p:sp>
        <p:nvSpPr>
          <p:cNvPr id="334" name="Google Shape;334;g6e25a79223_0_110"/>
          <p:cNvSpPr/>
          <p:nvPr/>
        </p:nvSpPr>
        <p:spPr>
          <a:xfrm>
            <a:off x="9802440" y="1549800"/>
            <a:ext cx="138276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1" lang="fr-FR" sz="1400" spc="-1" strike="noStrike">
                <a:solidFill>
                  <a:srgbClr val="000000"/>
                </a:solidFill>
                <a:latin typeface="Arial"/>
                <a:ea typeface="Arial"/>
              </a:rPr>
              <a:t>4</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000000"/>
                </a:solidFill>
                <a:latin typeface="Arial"/>
                <a:ea typeface="Arial"/>
              </a:rPr>
              <a:t>2</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000000"/>
                </a:solidFill>
                <a:latin typeface="Arial"/>
                <a:ea typeface="Arial"/>
              </a:rPr>
              <a:t>2</a:t>
            </a:r>
            <a:endParaRPr b="0" lang="fr-FR" sz="1400" spc="-1" strike="noStrike">
              <a:solidFill>
                <a:srgbClr val="000000"/>
              </a:solidFill>
              <a:latin typeface="Arial"/>
            </a:endParaRPr>
          </a:p>
        </p:txBody>
      </p:sp>
      <p:sp>
        <p:nvSpPr>
          <p:cNvPr id="335" name="Google Shape;335;g6e25a79223_0_110"/>
          <p:cNvSpPr/>
          <p:nvPr/>
        </p:nvSpPr>
        <p:spPr>
          <a:xfrm>
            <a:off x="599760" y="1225080"/>
            <a:ext cx="10512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Épreuve</a:t>
            </a:r>
            <a:endParaRPr b="0" lang="fr-FR" sz="1400" spc="-1" strike="noStrike">
              <a:solidFill>
                <a:srgbClr val="ffffff"/>
              </a:solidFill>
              <a:latin typeface="Arial"/>
            </a:endParaRPr>
          </a:p>
        </p:txBody>
      </p:sp>
      <p:sp>
        <p:nvSpPr>
          <p:cNvPr id="336" name="Google Shape;336;g6e25a79223_0_110"/>
          <p:cNvSpPr/>
          <p:nvPr/>
        </p:nvSpPr>
        <p:spPr>
          <a:xfrm>
            <a:off x="599760" y="1549800"/>
            <a:ext cx="10512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1400" spc="-1" strike="noStrike">
                <a:solidFill>
                  <a:srgbClr val="000000"/>
                </a:solidFill>
                <a:latin typeface="Arial"/>
                <a:ea typeface="Arial"/>
              </a:rPr>
              <a:t>E1</a:t>
            </a:r>
            <a:endParaRPr b="0" lang="fr-FR" sz="1400" spc="-1" strike="noStrike">
              <a:solidFill>
                <a:srgbClr val="000000"/>
              </a:solidFill>
              <a:latin typeface="Arial"/>
            </a:endParaRPr>
          </a:p>
          <a:p>
            <a:pPr algn="ctr">
              <a:lnSpc>
                <a:spcPct val="100000"/>
              </a:lnSpc>
              <a:tabLst>
                <a:tab algn="l" pos="0"/>
              </a:tabLst>
            </a:pPr>
            <a:endParaRPr b="0" lang="fr-FR" sz="1400" spc="-1" strike="noStrike">
              <a:solidFill>
                <a:srgbClr val="000000"/>
              </a:solidFill>
              <a:latin typeface="Arial"/>
            </a:endParaRPr>
          </a:p>
          <a:p>
            <a:pPr algn="ctr">
              <a:lnSpc>
                <a:spcPct val="100000"/>
              </a:lnSpc>
              <a:tabLst>
                <a:tab algn="l" pos="0"/>
              </a:tabLst>
            </a:pPr>
            <a:endParaRPr b="0" lang="fr-FR" sz="1400" spc="-1" strike="noStrike">
              <a:solidFill>
                <a:srgbClr val="000000"/>
              </a:solidFill>
              <a:latin typeface="Arial"/>
            </a:endParaRPr>
          </a:p>
        </p:txBody>
      </p:sp>
      <p:sp>
        <p:nvSpPr>
          <p:cNvPr id="337" name="Google Shape;337;g6e25a79223_0_110"/>
          <p:cNvSpPr/>
          <p:nvPr/>
        </p:nvSpPr>
        <p:spPr>
          <a:xfrm>
            <a:off x="599760" y="226368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E2</a:t>
            </a:r>
            <a:endParaRPr b="0" lang="fr-FR" sz="1400" spc="-1" strike="noStrike">
              <a:solidFill>
                <a:srgbClr val="000000"/>
              </a:solidFill>
              <a:latin typeface="Arial"/>
            </a:endParaRPr>
          </a:p>
        </p:txBody>
      </p:sp>
      <p:sp>
        <p:nvSpPr>
          <p:cNvPr id="338" name="Google Shape;338;g6e25a79223_0_110"/>
          <p:cNvSpPr/>
          <p:nvPr/>
        </p:nvSpPr>
        <p:spPr>
          <a:xfrm>
            <a:off x="1652040" y="226368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U2 - Mathématiques pour l’informatique</a:t>
            </a:r>
            <a:endParaRPr b="0" lang="fr-FR" sz="1400" spc="-1" strike="noStrike">
              <a:solidFill>
                <a:srgbClr val="000000"/>
              </a:solidFill>
              <a:latin typeface="Arial"/>
            </a:endParaRPr>
          </a:p>
        </p:txBody>
      </p:sp>
      <p:sp>
        <p:nvSpPr>
          <p:cNvPr id="339" name="Google Shape;339;g6e25a79223_0_110"/>
          <p:cNvSpPr/>
          <p:nvPr/>
        </p:nvSpPr>
        <p:spPr>
          <a:xfrm>
            <a:off x="8188560" y="226368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CCF</a:t>
            </a:r>
            <a:endParaRPr b="0" lang="fr-FR" sz="1400" spc="-1" strike="noStrike">
              <a:solidFill>
                <a:srgbClr val="000000"/>
              </a:solidFill>
              <a:latin typeface="Arial"/>
            </a:endParaRPr>
          </a:p>
        </p:txBody>
      </p:sp>
      <p:sp>
        <p:nvSpPr>
          <p:cNvPr id="340" name="Google Shape;340;g6e25a79223_0_110"/>
          <p:cNvSpPr/>
          <p:nvPr/>
        </p:nvSpPr>
        <p:spPr>
          <a:xfrm>
            <a:off x="9802440" y="226368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3</a:t>
            </a:r>
            <a:endParaRPr b="0" lang="fr-FR" sz="1400" spc="-1" strike="noStrike">
              <a:solidFill>
                <a:srgbClr val="000000"/>
              </a:solidFill>
              <a:latin typeface="Arial"/>
            </a:endParaRPr>
          </a:p>
        </p:txBody>
      </p:sp>
      <p:sp>
        <p:nvSpPr>
          <p:cNvPr id="341" name="Google Shape;341;g6e25a79223_0_110"/>
          <p:cNvSpPr/>
          <p:nvPr/>
        </p:nvSpPr>
        <p:spPr>
          <a:xfrm>
            <a:off x="599760" y="258840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E3</a:t>
            </a:r>
            <a:endParaRPr b="0" lang="fr-FR" sz="1400" spc="-1" strike="noStrike">
              <a:solidFill>
                <a:srgbClr val="000000"/>
              </a:solidFill>
              <a:latin typeface="Arial"/>
            </a:endParaRPr>
          </a:p>
        </p:txBody>
      </p:sp>
      <p:sp>
        <p:nvSpPr>
          <p:cNvPr id="342" name="Google Shape;342;g6e25a79223_0_110"/>
          <p:cNvSpPr/>
          <p:nvPr/>
        </p:nvSpPr>
        <p:spPr>
          <a:xfrm>
            <a:off x="1652040" y="258840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U3 - Culture économique, juridique et managériale pour l’informatique</a:t>
            </a:r>
            <a:endParaRPr b="0" lang="fr-FR" sz="1400" spc="-1" strike="noStrike">
              <a:solidFill>
                <a:srgbClr val="000000"/>
              </a:solidFill>
              <a:latin typeface="Arial"/>
            </a:endParaRPr>
          </a:p>
        </p:txBody>
      </p:sp>
      <p:sp>
        <p:nvSpPr>
          <p:cNvPr id="343" name="Google Shape;343;g6e25a79223_0_110"/>
          <p:cNvSpPr/>
          <p:nvPr/>
        </p:nvSpPr>
        <p:spPr>
          <a:xfrm>
            <a:off x="8188560" y="258840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(écrit)</a:t>
            </a:r>
            <a:endParaRPr b="0" lang="fr-FR" sz="1400" spc="-1" strike="noStrike">
              <a:solidFill>
                <a:srgbClr val="000000"/>
              </a:solidFill>
              <a:latin typeface="Arial"/>
            </a:endParaRPr>
          </a:p>
        </p:txBody>
      </p:sp>
      <p:sp>
        <p:nvSpPr>
          <p:cNvPr id="344" name="Google Shape;344;g6e25a79223_0_110"/>
          <p:cNvSpPr/>
          <p:nvPr/>
        </p:nvSpPr>
        <p:spPr>
          <a:xfrm>
            <a:off x="9802440" y="258840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3</a:t>
            </a:r>
            <a:endParaRPr b="0" lang="fr-FR" sz="1400" spc="-1" strike="noStrike">
              <a:solidFill>
                <a:srgbClr val="000000"/>
              </a:solidFill>
              <a:latin typeface="Arial"/>
            </a:endParaRPr>
          </a:p>
        </p:txBody>
      </p:sp>
      <p:sp>
        <p:nvSpPr>
          <p:cNvPr id="345" name="Google Shape;345;g6e25a79223_0_110"/>
          <p:cNvSpPr/>
          <p:nvPr/>
        </p:nvSpPr>
        <p:spPr>
          <a:xfrm>
            <a:off x="599760" y="291348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E4</a:t>
            </a:r>
            <a:endParaRPr b="0" lang="fr-FR" sz="1400" spc="-1" strike="noStrike">
              <a:solidFill>
                <a:srgbClr val="000000"/>
              </a:solidFill>
              <a:latin typeface="Arial"/>
            </a:endParaRPr>
          </a:p>
        </p:txBody>
      </p:sp>
      <p:sp>
        <p:nvSpPr>
          <p:cNvPr id="346" name="Google Shape;346;g6e25a79223_0_110"/>
          <p:cNvSpPr/>
          <p:nvPr/>
        </p:nvSpPr>
        <p:spPr>
          <a:xfrm>
            <a:off x="1652040" y="291348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U4 - Support et mise à jour de services informatiques</a:t>
            </a:r>
            <a:endParaRPr b="0" lang="fr-FR" sz="1400" spc="-1" strike="noStrike">
              <a:solidFill>
                <a:srgbClr val="000000"/>
              </a:solidFill>
              <a:latin typeface="Arial"/>
            </a:endParaRPr>
          </a:p>
        </p:txBody>
      </p:sp>
      <p:sp>
        <p:nvSpPr>
          <p:cNvPr id="347" name="Google Shape;347;g6e25a79223_0_110"/>
          <p:cNvSpPr/>
          <p:nvPr/>
        </p:nvSpPr>
        <p:spPr>
          <a:xfrm>
            <a:off x="8188560" y="291348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CCF</a:t>
            </a:r>
            <a:endParaRPr b="0" lang="fr-FR" sz="1400" spc="-1" strike="noStrike">
              <a:solidFill>
                <a:srgbClr val="000000"/>
              </a:solidFill>
              <a:latin typeface="Arial"/>
            </a:endParaRPr>
          </a:p>
        </p:txBody>
      </p:sp>
      <p:sp>
        <p:nvSpPr>
          <p:cNvPr id="348" name="Google Shape;348;g6e25a79223_0_110"/>
          <p:cNvSpPr/>
          <p:nvPr/>
        </p:nvSpPr>
        <p:spPr>
          <a:xfrm>
            <a:off x="9802440" y="291348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4</a:t>
            </a:r>
            <a:endParaRPr b="0" lang="fr-FR" sz="1400" spc="-1" strike="noStrike">
              <a:solidFill>
                <a:srgbClr val="000000"/>
              </a:solidFill>
              <a:latin typeface="Arial"/>
            </a:endParaRPr>
          </a:p>
        </p:txBody>
      </p:sp>
      <p:sp>
        <p:nvSpPr>
          <p:cNvPr id="349" name="Google Shape;349;g6e25a79223_0_110"/>
          <p:cNvSpPr/>
          <p:nvPr/>
        </p:nvSpPr>
        <p:spPr>
          <a:xfrm>
            <a:off x="599760" y="3238200"/>
            <a:ext cx="10512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1400" spc="-1" strike="noStrike">
                <a:solidFill>
                  <a:srgbClr val="000000"/>
                </a:solidFill>
                <a:latin typeface="Arial"/>
                <a:ea typeface="Arial"/>
              </a:rPr>
              <a:t>E5</a:t>
            </a:r>
            <a:endParaRPr b="0" lang="fr-FR" sz="1400" spc="-1" strike="noStrike">
              <a:solidFill>
                <a:srgbClr val="000000"/>
              </a:solidFill>
              <a:latin typeface="Arial"/>
            </a:endParaRPr>
          </a:p>
          <a:p>
            <a:pPr algn="ctr">
              <a:lnSpc>
                <a:spcPct val="100000"/>
              </a:lnSpc>
              <a:tabLst>
                <a:tab algn="l" pos="0"/>
              </a:tabLst>
            </a:pPr>
            <a:endParaRPr b="0" lang="fr-FR" sz="1400" spc="-1" strike="noStrike">
              <a:solidFill>
                <a:srgbClr val="000000"/>
              </a:solidFill>
              <a:latin typeface="Arial"/>
            </a:endParaRPr>
          </a:p>
          <a:p>
            <a:pPr algn="ctr">
              <a:lnSpc>
                <a:spcPct val="100000"/>
              </a:lnSpc>
              <a:tabLst>
                <a:tab algn="l" pos="0"/>
              </a:tabLst>
            </a:pPr>
            <a:endParaRPr b="0" lang="fr-FR" sz="1400" spc="-1" strike="noStrike">
              <a:solidFill>
                <a:srgbClr val="000000"/>
              </a:solidFill>
              <a:latin typeface="Arial"/>
            </a:endParaRPr>
          </a:p>
        </p:txBody>
      </p:sp>
      <p:sp>
        <p:nvSpPr>
          <p:cNvPr id="350" name="Google Shape;350;g6e25a79223_0_110"/>
          <p:cNvSpPr/>
          <p:nvPr/>
        </p:nvSpPr>
        <p:spPr>
          <a:xfrm>
            <a:off x="1652040" y="3238200"/>
            <a:ext cx="65358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nSpc>
                <a:spcPct val="100000"/>
              </a:lnSpc>
              <a:tabLst>
                <a:tab algn="l" pos="0"/>
              </a:tabLst>
            </a:pPr>
            <a:r>
              <a:rPr b="0" lang="fr-FR" sz="1400" spc="-1" strike="noStrike">
                <a:solidFill>
                  <a:srgbClr val="000000"/>
                </a:solidFill>
                <a:latin typeface="Arial"/>
                <a:ea typeface="Arial"/>
              </a:rPr>
              <a:t>U5 option A - Administration des systèmes et des réseaux</a:t>
            </a:r>
            <a:endParaRPr b="0" lang="fr-FR" sz="1400" spc="-1" strike="noStrike">
              <a:solidFill>
                <a:srgbClr val="000000"/>
              </a:solidFill>
              <a:latin typeface="Arial"/>
            </a:endParaRPr>
          </a:p>
          <a:p>
            <a:pPr>
              <a:lnSpc>
                <a:spcPct val="100000"/>
              </a:lnSpc>
              <a:tabLst>
                <a:tab algn="l" pos="0"/>
              </a:tabLst>
            </a:pPr>
            <a:r>
              <a:rPr b="0" i="1" lang="fr-FR" sz="1400" spc="-1" strike="noStrike">
                <a:solidFill>
                  <a:srgbClr val="ab0044"/>
                </a:solidFill>
                <a:latin typeface="Arial"/>
                <a:ea typeface="Arial"/>
              </a:rPr>
              <a:t>ou</a:t>
            </a:r>
            <a:endParaRPr b="0" lang="fr-FR" sz="1400" spc="-1" strike="noStrike">
              <a:solidFill>
                <a:srgbClr val="000000"/>
              </a:solidFill>
              <a:latin typeface="Arial"/>
            </a:endParaRPr>
          </a:p>
          <a:p>
            <a:pPr>
              <a:lnSpc>
                <a:spcPct val="100000"/>
              </a:lnSpc>
              <a:tabLst>
                <a:tab algn="l" pos="0"/>
              </a:tabLst>
            </a:pPr>
            <a:r>
              <a:rPr b="0" lang="fr-FR" sz="1400" spc="-1" strike="noStrike">
                <a:solidFill>
                  <a:srgbClr val="000000"/>
                </a:solidFill>
                <a:latin typeface="Arial"/>
                <a:ea typeface="Arial"/>
              </a:rPr>
              <a:t>U5 option B - Conception et développement d’applications</a:t>
            </a:r>
            <a:endParaRPr b="0" lang="fr-FR" sz="1400" spc="-1" strike="noStrike">
              <a:solidFill>
                <a:srgbClr val="000000"/>
              </a:solidFill>
              <a:latin typeface="Arial"/>
            </a:endParaRPr>
          </a:p>
        </p:txBody>
      </p:sp>
      <p:sp>
        <p:nvSpPr>
          <p:cNvPr id="351" name="Google Shape;351;g6e25a79223_0_110"/>
          <p:cNvSpPr/>
          <p:nvPr/>
        </p:nvSpPr>
        <p:spPr>
          <a:xfrm>
            <a:off x="8188560" y="3238200"/>
            <a:ext cx="161280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1400" spc="-1" strike="noStrike">
                <a:solidFill>
                  <a:srgbClr val="000000"/>
                </a:solidFill>
                <a:latin typeface="Arial"/>
                <a:ea typeface="Arial"/>
              </a:rPr>
              <a:t>CCF</a:t>
            </a:r>
            <a:endParaRPr b="0" lang="fr-FR" sz="1400" spc="-1" strike="noStrike">
              <a:solidFill>
                <a:srgbClr val="000000"/>
              </a:solidFill>
              <a:latin typeface="Arial"/>
            </a:endParaRPr>
          </a:p>
        </p:txBody>
      </p:sp>
      <p:sp>
        <p:nvSpPr>
          <p:cNvPr id="352" name="Google Shape;352;g6e25a79223_0_110"/>
          <p:cNvSpPr/>
          <p:nvPr/>
        </p:nvSpPr>
        <p:spPr>
          <a:xfrm>
            <a:off x="9802440" y="3238200"/>
            <a:ext cx="1382760" cy="712800"/>
          </a:xfrm>
          <a:prstGeom prst="rect">
            <a:avLst/>
          </a:prstGeom>
          <a:solidFill>
            <a:schemeClr val="lt2"/>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1400" spc="-1" strike="noStrike">
                <a:solidFill>
                  <a:srgbClr val="000000"/>
                </a:solidFill>
                <a:latin typeface="Arial"/>
                <a:ea typeface="Arial"/>
              </a:rPr>
              <a:t>4</a:t>
            </a:r>
            <a:endParaRPr b="0" lang="fr-FR" sz="1400" spc="-1" strike="noStrike">
              <a:solidFill>
                <a:srgbClr val="000000"/>
              </a:solidFill>
              <a:latin typeface="Arial"/>
            </a:endParaRPr>
          </a:p>
        </p:txBody>
      </p:sp>
      <p:sp>
        <p:nvSpPr>
          <p:cNvPr id="353" name="Google Shape;353;g6e25a79223_0_110"/>
          <p:cNvSpPr/>
          <p:nvPr/>
        </p:nvSpPr>
        <p:spPr>
          <a:xfrm>
            <a:off x="599760" y="395208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E6</a:t>
            </a:r>
            <a:endParaRPr b="0" lang="fr-FR" sz="1400" spc="-1" strike="noStrike">
              <a:solidFill>
                <a:srgbClr val="000000"/>
              </a:solidFill>
              <a:latin typeface="Arial"/>
            </a:endParaRPr>
          </a:p>
        </p:txBody>
      </p:sp>
      <p:sp>
        <p:nvSpPr>
          <p:cNvPr id="354" name="Google Shape;354;g6e25a79223_0_110"/>
          <p:cNvSpPr/>
          <p:nvPr/>
        </p:nvSpPr>
        <p:spPr>
          <a:xfrm>
            <a:off x="1652040" y="395208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U6 - Cybersécurité des services informatiques (</a:t>
            </a:r>
            <a:r>
              <a:rPr b="0" i="1" lang="fr-FR" sz="1400" spc="-1" strike="noStrike">
                <a:solidFill>
                  <a:srgbClr val="000000"/>
                </a:solidFill>
                <a:latin typeface="Arial"/>
                <a:ea typeface="Arial"/>
              </a:rPr>
              <a:t>propre à chaque spécialisation</a:t>
            </a:r>
            <a:r>
              <a:rPr b="0" lang="fr-FR" sz="1400" spc="-1" strike="noStrike">
                <a:solidFill>
                  <a:srgbClr val="000000"/>
                </a:solidFill>
                <a:latin typeface="Arial"/>
                <a:ea typeface="Arial"/>
              </a:rPr>
              <a:t>)</a:t>
            </a:r>
            <a:endParaRPr b="0" lang="fr-FR" sz="1400" spc="-1" strike="noStrike">
              <a:solidFill>
                <a:srgbClr val="000000"/>
              </a:solidFill>
              <a:latin typeface="Arial"/>
            </a:endParaRPr>
          </a:p>
        </p:txBody>
      </p:sp>
      <p:sp>
        <p:nvSpPr>
          <p:cNvPr id="355" name="Google Shape;355;g6e25a79223_0_110"/>
          <p:cNvSpPr/>
          <p:nvPr/>
        </p:nvSpPr>
        <p:spPr>
          <a:xfrm>
            <a:off x="8188560" y="395208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(écrit)</a:t>
            </a:r>
            <a:endParaRPr b="0" lang="fr-FR" sz="1400" spc="-1" strike="noStrike">
              <a:solidFill>
                <a:srgbClr val="000000"/>
              </a:solidFill>
              <a:latin typeface="Arial"/>
            </a:endParaRPr>
          </a:p>
        </p:txBody>
      </p:sp>
      <p:sp>
        <p:nvSpPr>
          <p:cNvPr id="356" name="Google Shape;356;g6e25a79223_0_110"/>
          <p:cNvSpPr/>
          <p:nvPr/>
        </p:nvSpPr>
        <p:spPr>
          <a:xfrm>
            <a:off x="9802440" y="395208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4</a:t>
            </a:r>
            <a:endParaRPr b="0" lang="fr-FR" sz="1400" spc="-1" strike="noStrike">
              <a:solidFill>
                <a:srgbClr val="000000"/>
              </a:solidFill>
              <a:latin typeface="Arial"/>
            </a:endParaRPr>
          </a:p>
        </p:txBody>
      </p:sp>
      <p:sp>
        <p:nvSpPr>
          <p:cNvPr id="357" name="Google Shape;357;g6e25a79223_0_110"/>
          <p:cNvSpPr/>
          <p:nvPr/>
        </p:nvSpPr>
        <p:spPr>
          <a:xfrm>
            <a:off x="599760" y="484380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EF1</a:t>
            </a:r>
            <a:endParaRPr b="0" lang="fr-FR" sz="1400" spc="-1" strike="noStrike">
              <a:solidFill>
                <a:srgbClr val="000000"/>
              </a:solidFill>
              <a:latin typeface="Arial"/>
            </a:endParaRPr>
          </a:p>
        </p:txBody>
      </p:sp>
      <p:sp>
        <p:nvSpPr>
          <p:cNvPr id="358" name="Google Shape;358;g6e25a79223_0_110"/>
          <p:cNvSpPr/>
          <p:nvPr/>
        </p:nvSpPr>
        <p:spPr>
          <a:xfrm>
            <a:off x="1652040" y="484380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UF1 - Langue vivante 2</a:t>
            </a:r>
            <a:endParaRPr b="0" lang="fr-FR" sz="1400" spc="-1" strike="noStrike">
              <a:solidFill>
                <a:srgbClr val="000000"/>
              </a:solidFill>
              <a:latin typeface="Arial"/>
            </a:endParaRPr>
          </a:p>
        </p:txBody>
      </p:sp>
      <p:sp>
        <p:nvSpPr>
          <p:cNvPr id="359" name="Google Shape;359;g6e25a79223_0_110"/>
          <p:cNvSpPr/>
          <p:nvPr/>
        </p:nvSpPr>
        <p:spPr>
          <a:xfrm>
            <a:off x="8188560" y="484380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(oral)</a:t>
            </a:r>
            <a:endParaRPr b="0" lang="fr-FR" sz="1400" spc="-1" strike="noStrike">
              <a:solidFill>
                <a:srgbClr val="000000"/>
              </a:solidFill>
              <a:latin typeface="Arial"/>
            </a:endParaRPr>
          </a:p>
        </p:txBody>
      </p:sp>
      <p:sp>
        <p:nvSpPr>
          <p:cNvPr id="360" name="Google Shape;360;g6e25a79223_0_110"/>
          <p:cNvSpPr/>
          <p:nvPr/>
        </p:nvSpPr>
        <p:spPr>
          <a:xfrm>
            <a:off x="9802440" y="484380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61" name="Google Shape;361;g6e25a79223_0_110"/>
          <p:cNvSpPr/>
          <p:nvPr/>
        </p:nvSpPr>
        <p:spPr>
          <a:xfrm>
            <a:off x="599760" y="516852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EF2</a:t>
            </a:r>
            <a:endParaRPr b="0" lang="fr-FR" sz="1400" spc="-1" strike="noStrike">
              <a:solidFill>
                <a:srgbClr val="000000"/>
              </a:solidFill>
              <a:latin typeface="Arial"/>
            </a:endParaRPr>
          </a:p>
        </p:txBody>
      </p:sp>
      <p:sp>
        <p:nvSpPr>
          <p:cNvPr id="362" name="Google Shape;362;g6e25a79223_0_110"/>
          <p:cNvSpPr/>
          <p:nvPr/>
        </p:nvSpPr>
        <p:spPr>
          <a:xfrm>
            <a:off x="1652040" y="516852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UF2 - Mathématiques approfondies</a:t>
            </a:r>
            <a:endParaRPr b="0" lang="fr-FR" sz="1400" spc="-1" strike="noStrike">
              <a:solidFill>
                <a:srgbClr val="000000"/>
              </a:solidFill>
              <a:latin typeface="Arial"/>
            </a:endParaRPr>
          </a:p>
        </p:txBody>
      </p:sp>
      <p:sp>
        <p:nvSpPr>
          <p:cNvPr id="363" name="Google Shape;363;g6e25a79223_0_110"/>
          <p:cNvSpPr/>
          <p:nvPr/>
        </p:nvSpPr>
        <p:spPr>
          <a:xfrm>
            <a:off x="8188560" y="516852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(écrit)</a:t>
            </a:r>
            <a:endParaRPr b="0" lang="fr-FR" sz="1400" spc="-1" strike="noStrike">
              <a:solidFill>
                <a:srgbClr val="000000"/>
              </a:solidFill>
              <a:latin typeface="Arial"/>
            </a:endParaRPr>
          </a:p>
        </p:txBody>
      </p:sp>
      <p:sp>
        <p:nvSpPr>
          <p:cNvPr id="364" name="Google Shape;364;g6e25a79223_0_110"/>
          <p:cNvSpPr/>
          <p:nvPr/>
        </p:nvSpPr>
        <p:spPr>
          <a:xfrm>
            <a:off x="9802440" y="516852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65" name="Google Shape;365;g6e25a79223_0_110"/>
          <p:cNvSpPr/>
          <p:nvPr/>
        </p:nvSpPr>
        <p:spPr>
          <a:xfrm>
            <a:off x="599760" y="549360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EF3</a:t>
            </a:r>
            <a:endParaRPr b="0" lang="fr-FR" sz="1400" spc="-1" strike="noStrike">
              <a:solidFill>
                <a:srgbClr val="000000"/>
              </a:solidFill>
              <a:latin typeface="Arial"/>
            </a:endParaRPr>
          </a:p>
        </p:txBody>
      </p:sp>
      <p:sp>
        <p:nvSpPr>
          <p:cNvPr id="366" name="Google Shape;366;g6e25a79223_0_110"/>
          <p:cNvSpPr/>
          <p:nvPr/>
        </p:nvSpPr>
        <p:spPr>
          <a:xfrm>
            <a:off x="1652040" y="549360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UF3 - Parcours de certification complémentaire</a:t>
            </a:r>
            <a:endParaRPr b="0" lang="fr-FR" sz="1400" spc="-1" strike="noStrike">
              <a:solidFill>
                <a:srgbClr val="000000"/>
              </a:solidFill>
              <a:latin typeface="Arial"/>
            </a:endParaRPr>
          </a:p>
        </p:txBody>
      </p:sp>
      <p:sp>
        <p:nvSpPr>
          <p:cNvPr id="367" name="Google Shape;367;g6e25a79223_0_110"/>
          <p:cNvSpPr/>
          <p:nvPr/>
        </p:nvSpPr>
        <p:spPr>
          <a:xfrm>
            <a:off x="8188560" y="549360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(oral)</a:t>
            </a:r>
            <a:endParaRPr b="0" lang="fr-FR" sz="1400" spc="-1" strike="noStrike">
              <a:solidFill>
                <a:srgbClr val="000000"/>
              </a:solidFill>
              <a:latin typeface="Arial"/>
            </a:endParaRPr>
          </a:p>
        </p:txBody>
      </p:sp>
      <p:sp>
        <p:nvSpPr>
          <p:cNvPr id="368" name="Google Shape;368;g6e25a79223_0_110"/>
          <p:cNvSpPr/>
          <p:nvPr/>
        </p:nvSpPr>
        <p:spPr>
          <a:xfrm>
            <a:off x="9802440" y="549360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69" name="Google Shape;369;g6e25a79223_0_110"/>
          <p:cNvSpPr/>
          <p:nvPr/>
        </p:nvSpPr>
        <p:spPr>
          <a:xfrm>
            <a:off x="1651680" y="4518720"/>
            <a:ext cx="6535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1" lang="fr-FR" sz="1400" spc="-1" strike="noStrike">
                <a:solidFill>
                  <a:srgbClr val="ffffff"/>
                </a:solidFill>
                <a:latin typeface="Arial"/>
                <a:ea typeface="Arial"/>
              </a:rPr>
              <a:t>Unité facultative et nom</a:t>
            </a:r>
            <a:endParaRPr b="0" lang="fr-FR" sz="1400" spc="-1" strike="noStrike">
              <a:solidFill>
                <a:srgbClr val="ffffff"/>
              </a:solidFill>
              <a:latin typeface="Arial"/>
            </a:endParaRPr>
          </a:p>
        </p:txBody>
      </p:sp>
      <p:sp>
        <p:nvSpPr>
          <p:cNvPr id="370" name="Google Shape;370;g6e25a79223_0_110"/>
          <p:cNvSpPr/>
          <p:nvPr/>
        </p:nvSpPr>
        <p:spPr>
          <a:xfrm>
            <a:off x="8188560" y="4518720"/>
            <a:ext cx="1612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Forme</a:t>
            </a:r>
            <a:endParaRPr b="0" lang="fr-FR" sz="1400" spc="-1" strike="noStrike">
              <a:solidFill>
                <a:srgbClr val="ffffff"/>
              </a:solidFill>
              <a:latin typeface="Arial"/>
            </a:endParaRPr>
          </a:p>
        </p:txBody>
      </p:sp>
      <p:sp>
        <p:nvSpPr>
          <p:cNvPr id="371" name="Google Shape;371;g6e25a79223_0_110"/>
          <p:cNvSpPr/>
          <p:nvPr/>
        </p:nvSpPr>
        <p:spPr>
          <a:xfrm>
            <a:off x="9802440" y="4518720"/>
            <a:ext cx="138276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Coefficient</a:t>
            </a:r>
            <a:endParaRPr b="0" lang="fr-FR" sz="1400" spc="-1" strike="noStrike">
              <a:solidFill>
                <a:srgbClr val="ffffff"/>
              </a:solidFill>
              <a:latin typeface="Arial"/>
            </a:endParaRPr>
          </a:p>
        </p:txBody>
      </p:sp>
      <p:sp>
        <p:nvSpPr>
          <p:cNvPr id="372" name="Google Shape;372;g6e25a79223_0_110"/>
          <p:cNvSpPr/>
          <p:nvPr/>
        </p:nvSpPr>
        <p:spPr>
          <a:xfrm>
            <a:off x="599760" y="4518720"/>
            <a:ext cx="10512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Épreuve</a:t>
            </a:r>
            <a:endParaRPr b="0" lang="fr-FR" sz="1400" spc="-1" strike="noStrike">
              <a:solidFill>
                <a:srgbClr val="ffffff"/>
              </a:solidFill>
              <a:latin typeface="Arial"/>
            </a:endParaRPr>
          </a:p>
        </p:txBody>
      </p:sp>
    </p:spTree>
  </p:cSld>
  <p:transition spd="slow" advTm="15000">
    <p:fade/>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Autofit/>
          </a:bodyPr>
          <a:p>
            <a:pPr indent="0">
              <a:lnSpc>
                <a:spcPct val="90000"/>
              </a:lnSpc>
              <a:buNone/>
              <a:tabLst>
                <a:tab algn="l" pos="0"/>
              </a:tabLst>
            </a:pPr>
            <a:r>
              <a:rPr b="0" lang="fr-FR" sz="4400" spc="-1" strike="noStrike">
                <a:solidFill>
                  <a:srgbClr val="ffffff"/>
                </a:solidFill>
                <a:latin typeface="Calibri"/>
                <a:ea typeface="Calibri"/>
              </a:rPr>
              <a:t>PARCOURS DE CERTIFICATION</a:t>
            </a:r>
            <a:endParaRPr b="0" lang="fr-FR" sz="4400" spc="-1" strike="noStrike">
              <a:solidFill>
                <a:srgbClr val="000000"/>
              </a:solidFill>
              <a:latin typeface="Arial"/>
            </a:endParaRPr>
          </a:p>
        </p:txBody>
      </p:sp>
      <p:sp>
        <p:nvSpPr>
          <p:cNvPr id="374" name="PlaceHolder 2"/>
          <p:cNvSpPr>
            <a:spLocks noGrp="1"/>
          </p:cNvSpPr>
          <p:nvPr>
            <p:ph type="sldNum" idx="14"/>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D3F1EAFD-9314-49B2-A4D0-741F8CF3AE25}" type="slidenum">
              <a:rPr b="1" lang="fr-FR" sz="1600" spc="-1" strike="noStrike">
                <a:solidFill>
                  <a:srgbClr val="800f35"/>
                </a:solidFill>
                <a:latin typeface="Calibri"/>
                <a:ea typeface="Calibri"/>
              </a:rPr>
              <a:t>9</a:t>
            </a:fld>
            <a:endParaRPr b="0" lang="fr-FR" sz="1600" spc="-1" strike="noStrike">
              <a:solidFill>
                <a:srgbClr val="000000"/>
              </a:solidFill>
              <a:latin typeface="Times New Roman"/>
            </a:endParaRPr>
          </a:p>
        </p:txBody>
      </p:sp>
      <p:sp>
        <p:nvSpPr>
          <p:cNvPr id="375" name="Google Shape;379;g6ec3962fc9_1_0"/>
          <p:cNvSpPr/>
          <p:nvPr/>
        </p:nvSpPr>
        <p:spPr>
          <a:xfrm>
            <a:off x="599760" y="1378800"/>
            <a:ext cx="10512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EF3</a:t>
            </a:r>
            <a:endParaRPr b="0" lang="fr-FR" sz="1400" spc="-1" strike="noStrike">
              <a:solidFill>
                <a:srgbClr val="000000"/>
              </a:solidFill>
              <a:latin typeface="Arial"/>
            </a:endParaRPr>
          </a:p>
        </p:txBody>
      </p:sp>
      <p:sp>
        <p:nvSpPr>
          <p:cNvPr id="376" name="Google Shape;380;g6ec3962fc9_1_0"/>
          <p:cNvSpPr/>
          <p:nvPr/>
        </p:nvSpPr>
        <p:spPr>
          <a:xfrm>
            <a:off x="1652040" y="1378800"/>
            <a:ext cx="6535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0" lang="fr-FR" sz="1400" spc="-1" strike="noStrike">
                <a:solidFill>
                  <a:srgbClr val="000000"/>
                </a:solidFill>
                <a:latin typeface="Arial"/>
                <a:ea typeface="Arial"/>
              </a:rPr>
              <a:t>UF3 - Parcours de certification complémentaire</a:t>
            </a:r>
            <a:endParaRPr b="0" lang="fr-FR" sz="1400" spc="-1" strike="noStrike">
              <a:solidFill>
                <a:srgbClr val="000000"/>
              </a:solidFill>
              <a:latin typeface="Arial"/>
            </a:endParaRPr>
          </a:p>
        </p:txBody>
      </p:sp>
      <p:sp>
        <p:nvSpPr>
          <p:cNvPr id="377" name="Google Shape;381;g6ec3962fc9_1_0"/>
          <p:cNvSpPr/>
          <p:nvPr/>
        </p:nvSpPr>
        <p:spPr>
          <a:xfrm>
            <a:off x="8188560" y="1378800"/>
            <a:ext cx="1612800" cy="324000"/>
          </a:xfrm>
          <a:prstGeom prst="rect">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Ponctuelle (oral)</a:t>
            </a:r>
            <a:endParaRPr b="0" lang="fr-FR" sz="1400" spc="-1" strike="noStrike">
              <a:solidFill>
                <a:srgbClr val="000000"/>
              </a:solidFill>
              <a:latin typeface="Arial"/>
            </a:endParaRPr>
          </a:p>
        </p:txBody>
      </p:sp>
      <p:sp>
        <p:nvSpPr>
          <p:cNvPr id="378" name="Google Shape;382;g6ec3962fc9_1_0"/>
          <p:cNvSpPr/>
          <p:nvPr/>
        </p:nvSpPr>
        <p:spPr>
          <a:xfrm>
            <a:off x="9802440" y="1378800"/>
            <a:ext cx="1382760" cy="324000"/>
          </a:xfrm>
          <a:prstGeom prst="rect">
            <a:avLst/>
          </a:prstGeom>
          <a:solidFill>
            <a:schemeClr val="lt2"/>
          </a:solidFill>
          <a:ln w="9525">
            <a:solidFill>
              <a:srgbClr val="696464"/>
            </a:solidFill>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379" name="Google Shape;383;g6ec3962fc9_1_0"/>
          <p:cNvSpPr/>
          <p:nvPr/>
        </p:nvSpPr>
        <p:spPr>
          <a:xfrm>
            <a:off x="1651680" y="1089720"/>
            <a:ext cx="6535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nSpc>
                <a:spcPct val="100000"/>
              </a:lnSpc>
              <a:tabLst>
                <a:tab algn="l" pos="0"/>
              </a:tabLst>
            </a:pPr>
            <a:r>
              <a:rPr b="1" lang="fr-FR" sz="1400" spc="-1" strike="noStrike">
                <a:solidFill>
                  <a:srgbClr val="ffffff"/>
                </a:solidFill>
                <a:latin typeface="Arial"/>
                <a:ea typeface="Arial"/>
              </a:rPr>
              <a:t>Unité facultative et nom</a:t>
            </a:r>
            <a:endParaRPr b="0" lang="fr-FR" sz="1400" spc="-1" strike="noStrike">
              <a:solidFill>
                <a:srgbClr val="ffffff"/>
              </a:solidFill>
              <a:latin typeface="Arial"/>
            </a:endParaRPr>
          </a:p>
        </p:txBody>
      </p:sp>
      <p:sp>
        <p:nvSpPr>
          <p:cNvPr id="380" name="Google Shape;384;g6ec3962fc9_1_0"/>
          <p:cNvSpPr/>
          <p:nvPr/>
        </p:nvSpPr>
        <p:spPr>
          <a:xfrm>
            <a:off x="8188560" y="1089720"/>
            <a:ext cx="16128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Forme</a:t>
            </a:r>
            <a:endParaRPr b="0" lang="fr-FR" sz="1400" spc="-1" strike="noStrike">
              <a:solidFill>
                <a:srgbClr val="ffffff"/>
              </a:solidFill>
              <a:latin typeface="Arial"/>
            </a:endParaRPr>
          </a:p>
        </p:txBody>
      </p:sp>
      <p:sp>
        <p:nvSpPr>
          <p:cNvPr id="381" name="Google Shape;385;g6ec3962fc9_1_0"/>
          <p:cNvSpPr/>
          <p:nvPr/>
        </p:nvSpPr>
        <p:spPr>
          <a:xfrm>
            <a:off x="9802440" y="1089720"/>
            <a:ext cx="138276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Coefficient</a:t>
            </a:r>
            <a:endParaRPr b="0" lang="fr-FR" sz="1400" spc="-1" strike="noStrike">
              <a:solidFill>
                <a:srgbClr val="ffffff"/>
              </a:solidFill>
              <a:latin typeface="Arial"/>
            </a:endParaRPr>
          </a:p>
        </p:txBody>
      </p:sp>
      <p:sp>
        <p:nvSpPr>
          <p:cNvPr id="382" name="Google Shape;386;g6ec3962fc9_1_0"/>
          <p:cNvSpPr/>
          <p:nvPr/>
        </p:nvSpPr>
        <p:spPr>
          <a:xfrm>
            <a:off x="599760" y="1089720"/>
            <a:ext cx="1051200" cy="324000"/>
          </a:xfrm>
          <a:prstGeom prst="rect">
            <a:avLst/>
          </a:prstGeom>
          <a:solidFill>
            <a:srgbClr val="ab0044"/>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1" lang="fr-FR" sz="1400" spc="-1" strike="noStrike">
                <a:solidFill>
                  <a:srgbClr val="ffffff"/>
                </a:solidFill>
                <a:latin typeface="Arial"/>
                <a:ea typeface="Arial"/>
              </a:rPr>
              <a:t>Épreuve</a:t>
            </a:r>
            <a:endParaRPr b="0" lang="fr-FR" sz="1400" spc="-1" strike="noStrike">
              <a:solidFill>
                <a:srgbClr val="ffffff"/>
              </a:solidFill>
              <a:latin typeface="Arial"/>
            </a:endParaRPr>
          </a:p>
        </p:txBody>
      </p:sp>
      <p:pic>
        <p:nvPicPr>
          <p:cNvPr id="383" name="Google Shape;387;g6ec3962fc9_1_0" descr=""/>
          <p:cNvPicPr/>
          <p:nvPr/>
        </p:nvPicPr>
        <p:blipFill>
          <a:blip r:embed="rId1"/>
          <a:stretch/>
        </p:blipFill>
        <p:spPr>
          <a:xfrm>
            <a:off x="904680" y="2118960"/>
            <a:ext cx="2342160" cy="656280"/>
          </a:xfrm>
          <a:prstGeom prst="rect">
            <a:avLst/>
          </a:prstGeom>
          <a:ln w="0">
            <a:noFill/>
          </a:ln>
        </p:spPr>
      </p:pic>
      <p:pic>
        <p:nvPicPr>
          <p:cNvPr id="384" name="Google Shape;388;g6ec3962fc9_1_0" descr=""/>
          <p:cNvPicPr/>
          <p:nvPr/>
        </p:nvPicPr>
        <p:blipFill>
          <a:blip r:embed="rId2"/>
          <a:stretch/>
        </p:blipFill>
        <p:spPr>
          <a:xfrm>
            <a:off x="1043640" y="4531320"/>
            <a:ext cx="2342160" cy="570600"/>
          </a:xfrm>
          <a:prstGeom prst="rect">
            <a:avLst/>
          </a:prstGeom>
          <a:ln w="0">
            <a:noFill/>
          </a:ln>
        </p:spPr>
      </p:pic>
      <p:pic>
        <p:nvPicPr>
          <p:cNvPr id="385" name="Google Shape;389;g6ec3962fc9_1_0" descr=""/>
          <p:cNvPicPr/>
          <p:nvPr/>
        </p:nvPicPr>
        <p:blipFill>
          <a:blip r:embed="rId3"/>
          <a:stretch/>
        </p:blipFill>
        <p:spPr>
          <a:xfrm>
            <a:off x="4167360" y="3024000"/>
            <a:ext cx="3856680" cy="808560"/>
          </a:xfrm>
          <a:prstGeom prst="rect">
            <a:avLst/>
          </a:prstGeom>
          <a:ln w="0">
            <a:noFill/>
          </a:ln>
        </p:spPr>
      </p:pic>
      <p:pic>
        <p:nvPicPr>
          <p:cNvPr id="386" name="Google Shape;390;g6ec3962fc9_1_0" descr=""/>
          <p:cNvPicPr/>
          <p:nvPr/>
        </p:nvPicPr>
        <p:blipFill>
          <a:blip r:embed="rId4"/>
          <a:stretch/>
        </p:blipFill>
        <p:spPr>
          <a:xfrm>
            <a:off x="8907840" y="2052360"/>
            <a:ext cx="1475280" cy="789480"/>
          </a:xfrm>
          <a:prstGeom prst="rect">
            <a:avLst/>
          </a:prstGeom>
          <a:ln w="0">
            <a:noFill/>
          </a:ln>
        </p:spPr>
      </p:pic>
      <p:pic>
        <p:nvPicPr>
          <p:cNvPr id="387" name="Google Shape;391;g6ec3962fc9_1_0" descr=""/>
          <p:cNvPicPr/>
          <p:nvPr/>
        </p:nvPicPr>
        <p:blipFill>
          <a:blip r:embed="rId5"/>
          <a:stretch/>
        </p:blipFill>
        <p:spPr>
          <a:xfrm>
            <a:off x="8484120" y="4611960"/>
            <a:ext cx="2323080" cy="408600"/>
          </a:xfrm>
          <a:prstGeom prst="rect">
            <a:avLst/>
          </a:prstGeom>
          <a:ln w="0">
            <a:noFill/>
          </a:ln>
        </p:spPr>
      </p:pic>
      <p:sp>
        <p:nvSpPr>
          <p:cNvPr id="388" name="Google Shape;392;g6ec3962fc9_1_0"/>
          <p:cNvSpPr/>
          <p:nvPr/>
        </p:nvSpPr>
        <p:spPr>
          <a:xfrm>
            <a:off x="723960" y="5799960"/>
            <a:ext cx="11158560" cy="324000"/>
          </a:xfrm>
          <a:prstGeom prst="roundRect">
            <a:avLst>
              <a:gd name="adj" fmla="val 50000"/>
            </a:avLst>
          </a:prstGeom>
          <a:solidFill>
            <a:schemeClr val="lt2"/>
          </a:solidFill>
          <a:ln w="9525">
            <a:solidFill>
              <a:srgbClr val="696464"/>
            </a:solidFill>
            <a:round/>
          </a:ln>
        </p:spPr>
        <p:style>
          <a:lnRef idx="0"/>
          <a:fillRef idx="0"/>
          <a:effectRef idx="0"/>
          <a:fontRef idx="minor"/>
        </p:style>
        <p:txBody>
          <a:bodyPr lIns="90000" rIns="90000" tIns="182880" bIns="182880" anchor="ctr">
            <a:noAutofit/>
          </a:bodyPr>
          <a:p>
            <a:pPr algn="ctr">
              <a:lnSpc>
                <a:spcPct val="100000"/>
              </a:lnSpc>
              <a:tabLst>
                <a:tab algn="l" pos="0"/>
              </a:tabLst>
            </a:pPr>
            <a:r>
              <a:rPr b="0" lang="fr-FR" sz="1400" spc="-1" strike="noStrike">
                <a:solidFill>
                  <a:srgbClr val="000000"/>
                </a:solidFill>
                <a:latin typeface="Arial"/>
                <a:ea typeface="Arial"/>
              </a:rPr>
              <a:t>Le choix des certifications dépend de l’étudiant et du centre de formation (certaines peuvent être payantes)</a:t>
            </a:r>
            <a:endParaRPr b="0" lang="fr-FR" sz="1400" spc="-1" strike="noStrike">
              <a:solidFill>
                <a:srgbClr val="000000"/>
              </a:solidFill>
              <a:latin typeface="Arial"/>
            </a:endParaRPr>
          </a:p>
        </p:txBody>
      </p:sp>
      <p:pic>
        <p:nvPicPr>
          <p:cNvPr id="389" name="Google Shape;393;g6ec3962fc9_1_0" descr=""/>
          <p:cNvPicPr/>
          <p:nvPr/>
        </p:nvPicPr>
        <p:blipFill>
          <a:blip r:embed="rId6"/>
          <a:stretch/>
        </p:blipFill>
        <p:spPr>
          <a:xfrm>
            <a:off x="5170680" y="4488120"/>
            <a:ext cx="1849680" cy="656280"/>
          </a:xfrm>
          <a:prstGeom prst="rect">
            <a:avLst/>
          </a:prstGeom>
          <a:ln w="0">
            <a:noFill/>
          </a:ln>
        </p:spPr>
      </p:pic>
      <p:pic>
        <p:nvPicPr>
          <p:cNvPr id="390" name="Google Shape;394;g6ec3962fc9_1_0" descr=""/>
          <p:cNvPicPr/>
          <p:nvPr/>
        </p:nvPicPr>
        <p:blipFill>
          <a:blip r:embed="rId7"/>
          <a:stretch/>
        </p:blipFill>
        <p:spPr>
          <a:xfrm>
            <a:off x="1660680" y="3254040"/>
            <a:ext cx="829800" cy="348480"/>
          </a:xfrm>
          <a:prstGeom prst="rect">
            <a:avLst/>
          </a:prstGeom>
          <a:ln w="0">
            <a:noFill/>
          </a:ln>
        </p:spPr>
      </p:pic>
    </p:spTree>
  </p:cSld>
  <p:transition spd="slow" advTm="10000">
    <p:fade/>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PlaceHolder 1"/>
          <p:cNvSpPr>
            <a:spLocks noGrp="1"/>
          </p:cNvSpPr>
          <p:nvPr>
            <p:ph/>
          </p:nvPr>
        </p:nvSpPr>
        <p:spPr>
          <a:xfrm>
            <a:off x="537120" y="1222200"/>
            <a:ext cx="6154200" cy="4781520"/>
          </a:xfrm>
          <a:prstGeom prst="rect">
            <a:avLst/>
          </a:prstGeom>
          <a:noFill/>
          <a:ln w="0">
            <a:noFill/>
          </a:ln>
        </p:spPr>
        <p:txBody>
          <a:bodyPr lIns="90000" rIns="90000" tIns="45000" bIns="45000" anchor="t">
            <a:normAutofit/>
          </a:bodyPr>
          <a:p>
            <a:pPr marL="228600" indent="-228600">
              <a:lnSpc>
                <a:spcPct val="90000"/>
              </a:lnSpc>
              <a:buClr>
                <a:srgbClr val="000000"/>
              </a:buClr>
              <a:buFont typeface="Arial"/>
              <a:buChar char="•"/>
            </a:pPr>
            <a:r>
              <a:rPr b="0" lang="fr-FR" sz="2800" spc="-1" strike="noStrike">
                <a:solidFill>
                  <a:srgbClr val="000000"/>
                </a:solidFill>
                <a:latin typeface="Calibri"/>
                <a:ea typeface="Calibri"/>
              </a:rPr>
              <a:t>De l’expérimentation à la compétence…</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1" lang="fr-FR" sz="2000" spc="-1" strike="noStrike">
                <a:solidFill>
                  <a:srgbClr val="000000"/>
                </a:solidFill>
                <a:latin typeface="Calibri"/>
                <a:ea typeface="Calibri"/>
              </a:rPr>
              <a:t>Ateliers de Professionnalisation</a:t>
            </a:r>
            <a:br>
              <a:rPr sz="3200"/>
            </a:br>
            <a:r>
              <a:rPr b="0" lang="fr-FR" sz="1800" spc="-1" strike="noStrike">
                <a:solidFill>
                  <a:srgbClr val="000000"/>
                </a:solidFill>
                <a:latin typeface="Calibri"/>
                <a:ea typeface="Calibri"/>
              </a:rPr>
              <a:t>création de sites web </a:t>
            </a:r>
            <a:r>
              <a:rPr b="0" lang="fr-FR" sz="1800" spc="-1" strike="noStrike">
                <a:solidFill>
                  <a:srgbClr val="ab1547"/>
                </a:solidFill>
                <a:latin typeface="Calibri"/>
                <a:ea typeface="Calibri"/>
              </a:rPr>
              <a:t>CMS, HTML/CSS, PHP, JavaScript…</a:t>
            </a:r>
            <a:r>
              <a:rPr b="0" lang="fr-FR" sz="1800" spc="-1" strike="noStrike">
                <a:solidFill>
                  <a:srgbClr val="000000"/>
                </a:solidFill>
                <a:latin typeface="Calibri"/>
                <a:ea typeface="Calibri"/>
              </a:rPr>
              <a:t> configuration de serveurs </a:t>
            </a:r>
            <a:r>
              <a:rPr b="0" lang="fr-FR" sz="1800" spc="-1" strike="noStrike">
                <a:solidFill>
                  <a:srgbClr val="ab1547"/>
                </a:solidFill>
                <a:latin typeface="Calibri"/>
                <a:ea typeface="Calibri"/>
              </a:rPr>
              <a:t>DNS, HTTP, LDAP, DHCP…</a:t>
            </a:r>
            <a:r>
              <a:rPr b="0" lang="fr-FR" sz="1800" spc="-1" strike="noStrike">
                <a:solidFill>
                  <a:srgbClr val="000000"/>
                </a:solidFill>
                <a:latin typeface="Calibri"/>
                <a:ea typeface="Calibri"/>
              </a:rPr>
              <a:t> programmation : </a:t>
            </a:r>
            <a:r>
              <a:rPr b="0" lang="fr-FR" sz="1800" spc="-1" strike="noStrike">
                <a:solidFill>
                  <a:srgbClr val="ab1547"/>
                </a:solidFill>
                <a:latin typeface="Calibri"/>
                <a:ea typeface="Calibri"/>
              </a:rPr>
              <a:t>scripts, frameworks, tests… </a:t>
            </a:r>
            <a:r>
              <a:rPr b="0" lang="fr-FR" sz="1800" spc="-1" strike="noStrike">
                <a:solidFill>
                  <a:srgbClr val="000000"/>
                </a:solidFill>
                <a:latin typeface="Calibri"/>
                <a:ea typeface="Calibri"/>
              </a:rPr>
              <a:t>configuration d’équipements réseaux :</a:t>
            </a:r>
            <a:br>
              <a:rPr sz="3200"/>
            </a:br>
            <a:r>
              <a:rPr b="0" lang="fr-FR" sz="1800" spc="-1" strike="noStrike">
                <a:solidFill>
                  <a:srgbClr val="ab1547"/>
                </a:solidFill>
                <a:latin typeface="Calibri"/>
                <a:ea typeface="Calibri"/>
              </a:rPr>
              <a:t>routeurs, commutateurs, WiFi, pare feux…</a:t>
            </a:r>
            <a:endParaRPr b="0" lang="fr-FR" sz="1800" spc="-1" strike="noStrike">
              <a:solidFill>
                <a:srgbClr val="000000"/>
              </a:solidFill>
              <a:latin typeface="Arial"/>
            </a:endParaRPr>
          </a:p>
          <a:p>
            <a:pPr marL="685800" indent="0">
              <a:lnSpc>
                <a:spcPct val="90000"/>
              </a:lnSpc>
              <a:spcBef>
                <a:spcPts val="499"/>
              </a:spcBef>
              <a:buNone/>
              <a:tabLst>
                <a:tab algn="l" pos="0"/>
              </a:tabLst>
            </a:pPr>
            <a:endParaRPr b="0" lang="fr-FR" sz="18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1" lang="fr-FR" sz="2000" spc="-1" strike="noStrike">
                <a:solidFill>
                  <a:srgbClr val="000000"/>
                </a:solidFill>
                <a:latin typeface="Calibri"/>
                <a:ea typeface="Calibri"/>
              </a:rPr>
              <a:t>Stages</a:t>
            </a:r>
            <a:r>
              <a:rPr b="0" lang="fr-FR" sz="2000" spc="-1" strike="noStrike">
                <a:solidFill>
                  <a:srgbClr val="000000"/>
                </a:solidFill>
                <a:latin typeface="Calibri"/>
                <a:ea typeface="Calibri"/>
              </a:rPr>
              <a:t> </a:t>
            </a:r>
            <a:br>
              <a:rPr sz="3200"/>
            </a:br>
            <a:r>
              <a:rPr b="0" lang="fr-FR" sz="1800" spc="-1" strike="noStrike">
                <a:solidFill>
                  <a:srgbClr val="000000"/>
                </a:solidFill>
                <a:latin typeface="Calibri"/>
                <a:ea typeface="Calibri"/>
              </a:rPr>
              <a:t>10 semaines minimum d’immersion en entreprise</a:t>
            </a:r>
            <a:br>
              <a:rPr sz="3200"/>
            </a:br>
            <a:r>
              <a:rPr b="0" lang="fr-FR" sz="1800" spc="-1" strike="noStrike">
                <a:solidFill>
                  <a:srgbClr val="000000"/>
                </a:solidFill>
                <a:latin typeface="Calibri"/>
                <a:ea typeface="Calibri"/>
              </a:rPr>
              <a:t>Ponctualité, rigueur, communication, méthodes de travail…</a:t>
            </a:r>
            <a:endParaRPr b="0" lang="fr-FR" sz="1800" spc="-1" strike="noStrike">
              <a:solidFill>
                <a:srgbClr val="000000"/>
              </a:solidFill>
              <a:latin typeface="Arial"/>
            </a:endParaRPr>
          </a:p>
          <a:p>
            <a:pPr marL="685800" indent="0">
              <a:lnSpc>
                <a:spcPct val="90000"/>
              </a:lnSpc>
              <a:spcBef>
                <a:spcPts val="499"/>
              </a:spcBef>
              <a:buNone/>
              <a:tabLst>
                <a:tab algn="l" pos="0"/>
              </a:tabLst>
            </a:pPr>
            <a:endParaRPr b="0" lang="fr-FR" sz="18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1" lang="fr-FR" sz="2000" spc="-1" strike="noStrike">
                <a:solidFill>
                  <a:srgbClr val="000000"/>
                </a:solidFill>
                <a:latin typeface="Calibri"/>
                <a:ea typeface="Calibri"/>
              </a:rPr>
              <a:t>Portefeuille de compétences</a:t>
            </a:r>
            <a:r>
              <a:rPr b="0" lang="fr-FR" sz="2000" spc="-1" strike="noStrike">
                <a:solidFill>
                  <a:srgbClr val="000000"/>
                </a:solidFill>
                <a:latin typeface="Calibri"/>
                <a:ea typeface="Calibri"/>
              </a:rPr>
              <a:t> </a:t>
            </a:r>
            <a:br>
              <a:rPr sz="3200"/>
            </a:br>
            <a:r>
              <a:rPr b="0" lang="fr-FR" sz="1800" spc="-1" strike="noStrike">
                <a:solidFill>
                  <a:srgbClr val="000000"/>
                </a:solidFill>
                <a:latin typeface="Calibri"/>
                <a:ea typeface="Calibri"/>
              </a:rPr>
              <a:t>le « book » de l’étudiant, sa </a:t>
            </a:r>
            <a:r>
              <a:rPr b="1" lang="fr-FR" sz="1800" spc="-1" strike="noStrike">
                <a:solidFill>
                  <a:srgbClr val="000000"/>
                </a:solidFill>
                <a:latin typeface="Calibri"/>
                <a:ea typeface="Calibri"/>
              </a:rPr>
              <a:t>professionnalisation</a:t>
            </a:r>
            <a:r>
              <a:rPr b="0" lang="fr-FR" sz="1800" spc="-1" strike="noStrike">
                <a:solidFill>
                  <a:srgbClr val="000000"/>
                </a:solidFill>
                <a:latin typeface="Calibri"/>
                <a:ea typeface="Calibri"/>
              </a:rPr>
              <a:t>… </a:t>
            </a:r>
            <a:endParaRPr b="0" lang="fr-FR" sz="1800" spc="-1" strike="noStrike">
              <a:solidFill>
                <a:srgbClr val="000000"/>
              </a:solidFill>
              <a:latin typeface="Arial"/>
            </a:endParaRPr>
          </a:p>
        </p:txBody>
      </p:sp>
      <p:sp>
        <p:nvSpPr>
          <p:cNvPr id="392"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COMPÉTENCES</a:t>
            </a:r>
            <a:endParaRPr b="0" lang="fr-FR" sz="4400" spc="-1" strike="noStrike">
              <a:solidFill>
                <a:srgbClr val="000000"/>
              </a:solidFill>
              <a:latin typeface="Arial"/>
            </a:endParaRPr>
          </a:p>
        </p:txBody>
      </p:sp>
      <p:sp>
        <p:nvSpPr>
          <p:cNvPr id="393" name="PlaceHolder 3"/>
          <p:cNvSpPr>
            <a:spLocks noGrp="1"/>
          </p:cNvSpPr>
          <p:nvPr>
            <p:ph type="sldNum" idx="15"/>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116E54D0-BD2C-458F-9ADF-B58CE163D400}" type="slidenum">
              <a:rPr b="1" lang="fr-FR" sz="1600" spc="-1" strike="noStrike">
                <a:solidFill>
                  <a:srgbClr val="800f35"/>
                </a:solidFill>
                <a:latin typeface="Calibri"/>
                <a:ea typeface="Calibri"/>
              </a:rPr>
              <a:t>12</a:t>
            </a:fld>
            <a:endParaRPr b="0" lang="fr-FR" sz="1600" spc="-1" strike="noStrike">
              <a:solidFill>
                <a:srgbClr val="000000"/>
              </a:solidFill>
              <a:latin typeface="Times New Roman"/>
            </a:endParaRPr>
          </a:p>
        </p:txBody>
      </p:sp>
      <p:pic>
        <p:nvPicPr>
          <p:cNvPr id="394" name="Google Shape;402;p10" descr=""/>
          <p:cNvPicPr/>
          <p:nvPr/>
        </p:nvPicPr>
        <p:blipFill>
          <a:blip r:embed="rId1"/>
          <a:stretch/>
        </p:blipFill>
        <p:spPr>
          <a:xfrm>
            <a:off x="6853680" y="4224960"/>
            <a:ext cx="4191480" cy="1625760"/>
          </a:xfrm>
          <a:prstGeom prst="rect">
            <a:avLst/>
          </a:prstGeom>
          <a:ln w="0">
            <a:noFill/>
          </a:ln>
        </p:spPr>
      </p:pic>
      <p:sp>
        <p:nvSpPr>
          <p:cNvPr id="395" name="Google Shape;403;p10"/>
          <p:cNvSpPr/>
          <p:nvPr/>
        </p:nvSpPr>
        <p:spPr>
          <a:xfrm>
            <a:off x="6535440" y="4479120"/>
            <a:ext cx="538200" cy="299880"/>
          </a:xfrm>
          <a:prstGeom prst="rightArrow">
            <a:avLst>
              <a:gd name="adj1" fmla="val 50000"/>
              <a:gd name="adj2" fmla="val 50000"/>
            </a:avLst>
          </a:prstGeom>
          <a:solidFill>
            <a:schemeClr val="lt1"/>
          </a:solidFill>
          <a:ln w="12700">
            <a:solidFill>
              <a:srgbClr val="000000"/>
            </a:solidFill>
            <a:miter/>
          </a:ln>
        </p:spPr>
        <p:style>
          <a:lnRef idx="0"/>
          <a:fillRef idx="0"/>
          <a:effectRef idx="0"/>
          <a:fontRef idx="minor"/>
        </p:style>
        <p:txBody>
          <a:bodyPr lIns="90000" rIns="90000" tIns="90000" bIns="90000" anchor="t">
            <a:noAutofit/>
          </a:bodyPr>
          <a:p>
            <a:pPr>
              <a:lnSpc>
                <a:spcPct val="100000"/>
              </a:lnSpc>
            </a:pPr>
            <a:endParaRPr b="0" lang="fr-FR" sz="1800" spc="-1" strike="noStrike">
              <a:solidFill>
                <a:srgbClr val="000000"/>
              </a:solidFill>
              <a:latin typeface="Arial"/>
              <a:ea typeface="DejaVu Sans"/>
            </a:endParaRPr>
          </a:p>
        </p:txBody>
      </p:sp>
      <p:grpSp>
        <p:nvGrpSpPr>
          <p:cNvPr id="396" name="Google Shape;404;p10"/>
          <p:cNvGrpSpPr/>
          <p:nvPr/>
        </p:nvGrpSpPr>
        <p:grpSpPr>
          <a:xfrm>
            <a:off x="7039800" y="666360"/>
            <a:ext cx="3939480" cy="3729600"/>
            <a:chOff x="7039800" y="666360"/>
            <a:chExt cx="3939480" cy="3729600"/>
          </a:xfrm>
        </p:grpSpPr>
        <p:sp>
          <p:nvSpPr>
            <p:cNvPr id="397" name="Google Shape;405;p10"/>
            <p:cNvSpPr/>
            <p:nvPr/>
          </p:nvSpPr>
          <p:spPr>
            <a:xfrm>
              <a:off x="8529120" y="2320200"/>
              <a:ext cx="2022840" cy="1845720"/>
            </a:xfrm>
            <a:custGeom>
              <a:avLst/>
              <a:gdLst>
                <a:gd name="textAreaLeft" fmla="*/ 0 w 2022840"/>
                <a:gd name="textAreaRight" fmla="*/ 2023560 w 2022840"/>
                <a:gd name="textAreaTop" fmla="*/ 0 h 1845720"/>
                <a:gd name="textAreaBottom" fmla="*/ 1846440 h 1845720"/>
              </a:gdLst>
              <a:ahLst/>
              <a:rect l="textAreaLeft" t="textAreaTop" r="textAreaRight" b="textAreaBottom"/>
              <a:pathLst>
                <a:path w="3771900" h="3771900">
                  <a:moveTo>
                    <a:pt x="2677314" y="601388"/>
                  </a:moveTo>
                  <a:lnTo>
                    <a:pt x="2970708" y="355189"/>
                  </a:lnTo>
                  <a:lnTo>
                    <a:pt x="3205096" y="551864"/>
                  </a:lnTo>
                  <a:lnTo>
                    <a:pt x="3013583" y="883552"/>
                  </a:lnTo>
                  <a:cubicBezTo>
                    <a:pt x="3149759" y="1036741"/>
                    <a:pt x="3253294" y="1216070"/>
                    <a:pt x="3317871" y="1410597"/>
                  </a:cubicBezTo>
                  <a:lnTo>
                    <a:pt x="3700877" y="1410588"/>
                  </a:lnTo>
                  <a:lnTo>
                    <a:pt x="3754008" y="1711911"/>
                  </a:lnTo>
                  <a:lnTo>
                    <a:pt x="3394096" y="1842897"/>
                  </a:lnTo>
                  <a:cubicBezTo>
                    <a:pt x="3399945" y="2047778"/>
                    <a:pt x="3363987" y="2251702"/>
                    <a:pt x="3288417" y="2442226"/>
                  </a:cubicBezTo>
                  <a:lnTo>
                    <a:pt x="3581824" y="2688411"/>
                  </a:lnTo>
                  <a:lnTo>
                    <a:pt x="3428838" y="2953390"/>
                  </a:lnTo>
                  <a:lnTo>
                    <a:pt x="3068932" y="2822384"/>
                  </a:lnTo>
                  <a:cubicBezTo>
                    <a:pt x="2941717" y="2983093"/>
                    <a:pt x="2783091" y="3116195"/>
                    <a:pt x="2602733" y="3213571"/>
                  </a:cubicBezTo>
                  <a:lnTo>
                    <a:pt x="2669252" y="3590758"/>
                  </a:lnTo>
                  <a:lnTo>
                    <a:pt x="2381733" y="3695406"/>
                  </a:lnTo>
                  <a:lnTo>
                    <a:pt x="2190238" y="3363707"/>
                  </a:lnTo>
                  <a:cubicBezTo>
                    <a:pt x="1989485" y="3405045"/>
                    <a:pt x="1782413" y="3405045"/>
                    <a:pt x="1581660" y="3363707"/>
                  </a:cubicBezTo>
                  <a:lnTo>
                    <a:pt x="1390167" y="3695406"/>
                  </a:lnTo>
                  <a:lnTo>
                    <a:pt x="1102648" y="3590758"/>
                  </a:lnTo>
                  <a:lnTo>
                    <a:pt x="1169166" y="3213571"/>
                  </a:lnTo>
                  <a:cubicBezTo>
                    <a:pt x="988808" y="3116195"/>
                    <a:pt x="830182" y="2983092"/>
                    <a:pt x="702968" y="2822384"/>
                  </a:cubicBezTo>
                  <a:lnTo>
                    <a:pt x="343062" y="2953390"/>
                  </a:lnTo>
                  <a:lnTo>
                    <a:pt x="190076" y="2688411"/>
                  </a:lnTo>
                  <a:lnTo>
                    <a:pt x="483483" y="2442226"/>
                  </a:lnTo>
                  <a:cubicBezTo>
                    <a:pt x="407913" y="2251702"/>
                    <a:pt x="371956" y="2047777"/>
                    <a:pt x="377805" y="1842897"/>
                  </a:cubicBezTo>
                  <a:lnTo>
                    <a:pt x="17892" y="1711911"/>
                  </a:lnTo>
                  <a:lnTo>
                    <a:pt x="71023" y="1410588"/>
                  </a:lnTo>
                  <a:lnTo>
                    <a:pt x="454030" y="1410597"/>
                  </a:lnTo>
                  <a:cubicBezTo>
                    <a:pt x="518607" y="1216071"/>
                    <a:pt x="622143" y="1036742"/>
                    <a:pt x="758320" y="883553"/>
                  </a:cubicBezTo>
                  <a:lnTo>
                    <a:pt x="566804" y="551864"/>
                  </a:lnTo>
                  <a:lnTo>
                    <a:pt x="801192" y="355189"/>
                  </a:lnTo>
                  <a:lnTo>
                    <a:pt x="1094586" y="601388"/>
                  </a:lnTo>
                  <a:cubicBezTo>
                    <a:pt x="1269094" y="493882"/>
                    <a:pt x="1463678" y="423059"/>
                    <a:pt x="1666463" y="393243"/>
                  </a:cubicBezTo>
                  <a:lnTo>
                    <a:pt x="1732962" y="16050"/>
                  </a:lnTo>
                  <a:lnTo>
                    <a:pt x="2038938" y="16050"/>
                  </a:lnTo>
                  <a:lnTo>
                    <a:pt x="2105436" y="393240"/>
                  </a:lnTo>
                  <a:cubicBezTo>
                    <a:pt x="2308221" y="423057"/>
                    <a:pt x="2502804" y="493880"/>
                    <a:pt x="2677312" y="601387"/>
                  </a:cubicBezTo>
                  <a:cubicBezTo>
                    <a:pt x="2677313" y="601387"/>
                    <a:pt x="2677313" y="601388"/>
                    <a:pt x="2677314" y="601388"/>
                  </a:cubicBezTo>
                  <a:close/>
                </a:path>
              </a:pathLst>
            </a:custGeom>
            <a:solidFill>
              <a:srgbClr val="1dafa1"/>
            </a:solidFill>
            <a:ln w="0">
              <a:noFill/>
            </a:ln>
            <a:effectLst>
              <a:outerShdw blurRad="39960" dir="5400000" dist="20160" rotWithShape="0">
                <a:srgbClr val="000000">
                  <a:alpha val="38000"/>
                </a:srgbClr>
              </a:outerShdw>
            </a:effectLst>
          </p:spPr>
          <p:style>
            <a:lnRef idx="0"/>
            <a:fillRef idx="0"/>
            <a:effectRef idx="0"/>
            <a:fontRef idx="minor"/>
          </p:style>
          <p:txBody>
            <a:bodyPr lIns="468000" rIns="468000" tIns="1846080" bIns="1846080" anchor="ctr">
              <a:noAutofit/>
            </a:bodyPr>
            <a:p>
              <a:pPr algn="ctr">
                <a:lnSpc>
                  <a:spcPct val="90000"/>
                </a:lnSpc>
                <a:tabLst>
                  <a:tab algn="l" pos="0"/>
                </a:tabLst>
              </a:pPr>
              <a:r>
                <a:rPr b="1" lang="fr-FR" sz="1200" spc="-1" strike="noStrike">
                  <a:solidFill>
                    <a:srgbClr val="000000"/>
                  </a:solidFill>
                  <a:latin typeface="Arial"/>
                  <a:ea typeface="Arial"/>
                </a:rPr>
                <a:t>portefeuille de compétences</a:t>
              </a:r>
              <a:r>
                <a:rPr b="0" lang="fr-FR" sz="1200" spc="-1" strike="noStrike">
                  <a:solidFill>
                    <a:srgbClr val="000000"/>
                  </a:solidFill>
                  <a:latin typeface="Arial"/>
                  <a:ea typeface="Arial"/>
                </a:rPr>
                <a:t> </a:t>
              </a:r>
              <a:endParaRPr b="0" lang="fr-FR" sz="1200" spc="-1" strike="noStrike">
                <a:solidFill>
                  <a:srgbClr val="000000"/>
                </a:solidFill>
                <a:latin typeface="Arial"/>
              </a:endParaRPr>
            </a:p>
          </p:txBody>
        </p:sp>
        <p:sp>
          <p:nvSpPr>
            <p:cNvPr id="398" name="Google Shape;406;p10"/>
            <p:cNvSpPr/>
            <p:nvPr/>
          </p:nvSpPr>
          <p:spPr>
            <a:xfrm>
              <a:off x="7300440" y="1887120"/>
              <a:ext cx="1470960" cy="1342080"/>
            </a:xfrm>
            <a:custGeom>
              <a:avLst/>
              <a:gdLst>
                <a:gd name="textAreaLeft" fmla="*/ 0 w 1470960"/>
                <a:gd name="textAreaRight" fmla="*/ 1471680 w 1470960"/>
                <a:gd name="textAreaTop" fmla="*/ 0 h 1342080"/>
                <a:gd name="textAreaBottom" fmla="*/ 1342800 h 1342080"/>
              </a:gdLst>
              <a:ahLst/>
              <a:rect l="textAreaLeft" t="textAreaTop" r="textAreaRight" b="textAreaBottom"/>
              <a:pathLst>
                <a:path w="2743200" h="2743200">
                  <a:moveTo>
                    <a:pt x="2052593" y="694784"/>
                  </a:moveTo>
                  <a:lnTo>
                    <a:pt x="2457308" y="572812"/>
                  </a:lnTo>
                  <a:lnTo>
                    <a:pt x="2606227" y="830749"/>
                  </a:lnTo>
                  <a:lnTo>
                    <a:pt x="2298237" y="1120255"/>
                  </a:lnTo>
                  <a:cubicBezTo>
                    <a:pt x="2342881" y="1284845"/>
                    <a:pt x="2342881" y="1458357"/>
                    <a:pt x="2298236" y="1622947"/>
                  </a:cubicBezTo>
                  <a:lnTo>
                    <a:pt x="2606227" y="1912451"/>
                  </a:lnTo>
                  <a:lnTo>
                    <a:pt x="2457308" y="2170388"/>
                  </a:lnTo>
                  <a:lnTo>
                    <a:pt x="2052593" y="2048416"/>
                  </a:lnTo>
                  <a:cubicBezTo>
                    <a:pt x="1932375" y="2169375"/>
                    <a:pt x="1782109" y="2256131"/>
                    <a:pt x="1617246" y="2299763"/>
                  </a:cubicBezTo>
                  <a:lnTo>
                    <a:pt x="1520521" y="2711244"/>
                  </a:lnTo>
                  <a:lnTo>
                    <a:pt x="1222679" y="2711244"/>
                  </a:lnTo>
                  <a:lnTo>
                    <a:pt x="1125954" y="2299764"/>
                  </a:lnTo>
                  <a:cubicBezTo>
                    <a:pt x="961091" y="2256132"/>
                    <a:pt x="810825" y="2169375"/>
                    <a:pt x="690607" y="2048416"/>
                  </a:cubicBezTo>
                  <a:lnTo>
                    <a:pt x="285892" y="2170388"/>
                  </a:lnTo>
                  <a:lnTo>
                    <a:pt x="136973" y="1912451"/>
                  </a:lnTo>
                  <a:lnTo>
                    <a:pt x="444963" y="1622945"/>
                  </a:lnTo>
                  <a:cubicBezTo>
                    <a:pt x="400319" y="1458355"/>
                    <a:pt x="400319" y="1284843"/>
                    <a:pt x="444963" y="1120253"/>
                  </a:cubicBezTo>
                  <a:lnTo>
                    <a:pt x="136973" y="830749"/>
                  </a:lnTo>
                  <a:lnTo>
                    <a:pt x="285892" y="572812"/>
                  </a:lnTo>
                  <a:lnTo>
                    <a:pt x="690607" y="694784"/>
                  </a:lnTo>
                  <a:cubicBezTo>
                    <a:pt x="810825" y="573825"/>
                    <a:pt x="961091" y="487069"/>
                    <a:pt x="1125954" y="443437"/>
                  </a:cubicBezTo>
                  <a:lnTo>
                    <a:pt x="1222679" y="31956"/>
                  </a:lnTo>
                  <a:lnTo>
                    <a:pt x="1520521" y="31956"/>
                  </a:lnTo>
                  <a:lnTo>
                    <a:pt x="1617246" y="443436"/>
                  </a:lnTo>
                  <a:cubicBezTo>
                    <a:pt x="1782109" y="487068"/>
                    <a:pt x="1932375" y="573825"/>
                    <a:pt x="2052592" y="694784"/>
                  </a:cubicBezTo>
                  <a:lnTo>
                    <a:pt x="2052593" y="694784"/>
                  </a:lnTo>
                  <a:close/>
                </a:path>
              </a:pathLst>
            </a:custGeom>
            <a:solidFill>
              <a:srgbClr val="7895a1"/>
            </a:solidFill>
            <a:ln w="0">
              <a:noFill/>
            </a:ln>
            <a:effectLst>
              <a:outerShdw blurRad="39960" dir="5400000" dist="20160" rotWithShape="0">
                <a:srgbClr val="000000">
                  <a:alpha val="38000"/>
                </a:srgbClr>
              </a:outerShdw>
            </a:effectLst>
          </p:spPr>
          <p:style>
            <a:lnRef idx="0"/>
            <a:fillRef idx="0"/>
            <a:effectRef idx="0"/>
            <a:fontRef idx="minor"/>
          </p:style>
          <p:txBody>
            <a:bodyPr lIns="432000" rIns="432000" tIns="1342800" bIns="1342800" anchor="ctr">
              <a:noAutofit/>
            </a:bodyPr>
            <a:p>
              <a:pPr algn="ctr">
                <a:lnSpc>
                  <a:spcPct val="90000"/>
                </a:lnSpc>
                <a:tabLst>
                  <a:tab algn="l" pos="0"/>
                </a:tabLst>
              </a:pPr>
              <a:r>
                <a:rPr b="1" lang="fr-FR" sz="1200" spc="-1" strike="noStrike">
                  <a:solidFill>
                    <a:srgbClr val="ffffff"/>
                  </a:solidFill>
                  <a:latin typeface="Arial"/>
                  <a:ea typeface="Arial"/>
                </a:rPr>
                <a:t>Stages</a:t>
              </a:r>
              <a:endParaRPr b="0" lang="fr-FR" sz="1200" spc="-1" strike="noStrike">
                <a:solidFill>
                  <a:srgbClr val="000000"/>
                </a:solidFill>
                <a:latin typeface="Arial"/>
              </a:endParaRPr>
            </a:p>
          </p:txBody>
        </p:sp>
        <p:sp>
          <p:nvSpPr>
            <p:cNvPr id="399" name="Google Shape;407;p10"/>
            <p:cNvSpPr/>
            <p:nvPr/>
          </p:nvSpPr>
          <p:spPr>
            <a:xfrm>
              <a:off x="7962840" y="812520"/>
              <a:ext cx="1765440" cy="1610640"/>
            </a:xfrm>
            <a:custGeom>
              <a:avLst/>
              <a:gdLst>
                <a:gd name="textAreaLeft" fmla="*/ 0 w 1765440"/>
                <a:gd name="textAreaRight" fmla="*/ 1766160 w 1765440"/>
                <a:gd name="textAreaTop" fmla="*/ 0 h 1610640"/>
                <a:gd name="textAreaBottom" fmla="*/ 1611360 h 1610640"/>
              </a:gdLst>
              <a:ahLst/>
              <a:rect l="textAreaLeft" t="textAreaTop" r="textAreaRight" b="textAreaBottom"/>
              <a:pathLst>
                <a:path w="2687776" h="2687776">
                  <a:moveTo>
                    <a:pt x="1729981" y="679882"/>
                  </a:moveTo>
                  <a:lnTo>
                    <a:pt x="2017465" y="501831"/>
                  </a:lnTo>
                  <a:lnTo>
                    <a:pt x="2185949" y="670315"/>
                  </a:lnTo>
                  <a:lnTo>
                    <a:pt x="2007896" y="957798"/>
                  </a:lnTo>
                  <a:cubicBezTo>
                    <a:pt x="2076473" y="1075740"/>
                    <a:pt x="2112400" y="1209820"/>
                    <a:pt x="2111980" y="1346249"/>
                  </a:cubicBezTo>
                  <a:lnTo>
                    <a:pt x="2409921" y="1506189"/>
                  </a:lnTo>
                  <a:lnTo>
                    <a:pt x="2348252" y="1736342"/>
                  </a:lnTo>
                  <a:lnTo>
                    <a:pt x="2010257" y="1725888"/>
                  </a:lnTo>
                  <a:cubicBezTo>
                    <a:pt x="1942405" y="1844249"/>
                    <a:pt x="1844252" y="1942403"/>
                    <a:pt x="1725890" y="2010255"/>
                  </a:cubicBezTo>
                  <a:lnTo>
                    <a:pt x="1736346" y="2348251"/>
                  </a:lnTo>
                  <a:lnTo>
                    <a:pt x="1506191" y="2409920"/>
                  </a:lnTo>
                  <a:lnTo>
                    <a:pt x="1346248" y="2111980"/>
                  </a:lnTo>
                  <a:cubicBezTo>
                    <a:pt x="1209818" y="2112399"/>
                    <a:pt x="1075738" y="2076473"/>
                    <a:pt x="957795" y="2007894"/>
                  </a:cubicBezTo>
                  <a:lnTo>
                    <a:pt x="670311" y="2185945"/>
                  </a:lnTo>
                  <a:lnTo>
                    <a:pt x="501827" y="2017461"/>
                  </a:lnTo>
                  <a:lnTo>
                    <a:pt x="679880" y="1729978"/>
                  </a:lnTo>
                  <a:cubicBezTo>
                    <a:pt x="611303" y="1612036"/>
                    <a:pt x="575376" y="1477956"/>
                    <a:pt x="575795" y="1341527"/>
                  </a:cubicBezTo>
                  <a:lnTo>
                    <a:pt x="277855" y="1181587"/>
                  </a:lnTo>
                  <a:lnTo>
                    <a:pt x="339524" y="951434"/>
                  </a:lnTo>
                  <a:lnTo>
                    <a:pt x="677519" y="961888"/>
                  </a:lnTo>
                  <a:cubicBezTo>
                    <a:pt x="745371" y="843527"/>
                    <a:pt x="843525" y="745373"/>
                    <a:pt x="961887" y="677521"/>
                  </a:cubicBezTo>
                  <a:lnTo>
                    <a:pt x="951430" y="339525"/>
                  </a:lnTo>
                  <a:lnTo>
                    <a:pt x="1181585" y="277856"/>
                  </a:lnTo>
                  <a:lnTo>
                    <a:pt x="1341528" y="575796"/>
                  </a:lnTo>
                  <a:cubicBezTo>
                    <a:pt x="1477958" y="575377"/>
                    <a:pt x="1612038" y="611303"/>
                    <a:pt x="1729981" y="679882"/>
                  </a:cubicBezTo>
                  <a:close/>
                </a:path>
              </a:pathLst>
            </a:custGeom>
            <a:solidFill>
              <a:srgbClr val="ea5385"/>
            </a:solidFill>
            <a:ln w="0">
              <a:noFill/>
            </a:ln>
            <a:effectLst>
              <a:outerShdw blurRad="39960" dir="5400000" dist="20160" rotWithShape="0">
                <a:srgbClr val="000000">
                  <a:alpha val="38000"/>
                </a:srgbClr>
              </a:outerShdw>
            </a:effectLst>
          </p:spPr>
          <p:style>
            <a:lnRef idx="0"/>
            <a:fillRef idx="0"/>
            <a:effectRef idx="0"/>
            <a:fontRef idx="minor"/>
          </p:style>
          <p:txBody>
            <a:bodyPr lIns="684000" rIns="684000" tIns="1611360" bIns="1611360" anchor="ctr">
              <a:noAutofit/>
            </a:bodyPr>
            <a:p>
              <a:pPr algn="ctr">
                <a:lnSpc>
                  <a:spcPct val="90000"/>
                </a:lnSpc>
                <a:tabLst>
                  <a:tab algn="l" pos="0"/>
                </a:tabLst>
              </a:pPr>
              <a:r>
                <a:rPr b="1" lang="fr-FR" sz="1200" spc="-1" strike="noStrike">
                  <a:solidFill>
                    <a:srgbClr val="000000"/>
                  </a:solidFill>
                  <a:latin typeface="Arial"/>
                  <a:ea typeface="Arial"/>
                </a:rPr>
                <a:t>AP</a:t>
              </a:r>
              <a:endParaRPr b="0" lang="fr-FR" sz="1200" spc="-1" strike="noStrike">
                <a:solidFill>
                  <a:srgbClr val="000000"/>
                </a:solidFill>
                <a:latin typeface="Arial"/>
              </a:endParaRPr>
            </a:p>
          </p:txBody>
        </p:sp>
        <p:sp>
          <p:nvSpPr>
            <p:cNvPr id="400" name="Google Shape;408;p10"/>
            <p:cNvSpPr/>
            <p:nvPr/>
          </p:nvSpPr>
          <p:spPr>
            <a:xfrm>
              <a:off x="8389800" y="2032920"/>
              <a:ext cx="2589480" cy="2363040"/>
            </a:xfrm>
            <a:custGeom>
              <a:avLst/>
              <a:gdLst>
                <a:gd name="textAreaLeft" fmla="*/ 0 w 2589480"/>
                <a:gd name="textAreaRight" fmla="*/ 2590200 w 2589480"/>
                <a:gd name="textAreaTop" fmla="*/ 0 h 2363040"/>
                <a:gd name="textAreaBottom" fmla="*/ 2363760 h 2363040"/>
              </a:gdLst>
              <a:ahLst/>
              <a:rect l="textAreaLeft" t="textAreaTop" r="textAreaRight" b="textAreaBottom"/>
              <a:pathLst>
                <a:path w="120000" h="120000">
                  <a:moveTo>
                    <a:pt x="53684" y="4102"/>
                  </a:moveTo>
                  <a:lnTo>
                    <a:pt x="53684" y="4102"/>
                  </a:lnTo>
                  <a:cubicBezTo>
                    <a:pt x="77688" y="1421"/>
                    <a:pt x="100757" y="14187"/>
                    <a:pt x="111113" y="35883"/>
                  </a:cubicBezTo>
                  <a:cubicBezTo>
                    <a:pt x="121470" y="57579"/>
                    <a:pt x="116829" y="83419"/>
                    <a:pt x="99561" y="100212"/>
                  </a:cubicBezTo>
                  <a:lnTo>
                    <a:pt x="101871" y="102984"/>
                  </a:lnTo>
                  <a:lnTo>
                    <a:pt x="94361" y="101229"/>
                  </a:lnTo>
                  <a:lnTo>
                    <a:pt x="93794" y="93292"/>
                  </a:lnTo>
                  <a:lnTo>
                    <a:pt x="96104" y="96064"/>
                  </a:lnTo>
                  <a:cubicBezTo>
                    <a:pt x="111719" y="80926"/>
                    <a:pt x="115871" y="57714"/>
                    <a:pt x="106449" y="38238"/>
                  </a:cubicBezTo>
                  <a:cubicBezTo>
                    <a:pt x="97027" y="18763"/>
                    <a:pt x="76099" y="7301"/>
                    <a:pt x="54314" y="9685"/>
                  </a:cubicBezTo>
                  <a:close/>
                </a:path>
              </a:pathLst>
            </a:custGeom>
            <a:solidFill>
              <a:srgbClr val="13726a"/>
            </a:solidFill>
            <a:ln w="0">
              <a:noFill/>
            </a:ln>
            <a:effectLst>
              <a:outerShdw blurRad="39960" dir="5400000" dist="20160" rotWithShape="0">
                <a:srgbClr val="000000">
                  <a:alpha val="38000"/>
                </a:srgbClr>
              </a:outerShdw>
            </a:effectLst>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01" name="Google Shape;409;p10"/>
            <p:cNvSpPr/>
            <p:nvPr/>
          </p:nvSpPr>
          <p:spPr>
            <a:xfrm>
              <a:off x="7039800" y="1584360"/>
              <a:ext cx="1881720" cy="1716480"/>
            </a:xfrm>
            <a:custGeom>
              <a:avLst/>
              <a:gdLst>
                <a:gd name="textAreaLeft" fmla="*/ 0 w 1881720"/>
                <a:gd name="textAreaRight" fmla="*/ 1882440 w 1881720"/>
                <a:gd name="textAreaTop" fmla="*/ 0 h 1716480"/>
                <a:gd name="textAreaBottom" fmla="*/ 1717200 h 1716480"/>
              </a:gdLst>
              <a:ahLst/>
              <a:rect l="textAreaLeft" t="textAreaTop" r="textAreaRight" b="textAreaBottom"/>
              <a:pathLst>
                <a:path w="120000" h="120000">
                  <a:moveTo>
                    <a:pt x="40425" y="8713"/>
                  </a:moveTo>
                  <a:lnTo>
                    <a:pt x="43156" y="15869"/>
                  </a:lnTo>
                  <a:lnTo>
                    <a:pt x="43156" y="15869"/>
                  </a:lnTo>
                  <a:cubicBezTo>
                    <a:pt x="22767" y="23291"/>
                    <a:pt x="9992" y="43125"/>
                    <a:pt x="11972" y="64286"/>
                  </a:cubicBezTo>
                  <a:lnTo>
                    <a:pt x="16551" y="63187"/>
                  </a:lnTo>
                  <a:lnTo>
                    <a:pt x="9712" y="72067"/>
                  </a:lnTo>
                  <a:lnTo>
                    <a:pt x="452" y="67050"/>
                  </a:lnTo>
                  <a:lnTo>
                    <a:pt x="5035" y="65951"/>
                  </a:lnTo>
                  <a:lnTo>
                    <a:pt x="5035" y="65951"/>
                  </a:lnTo>
                  <a:cubicBezTo>
                    <a:pt x="2300" y="41102"/>
                    <a:pt x="16854" y="17563"/>
                    <a:pt x="40425" y="8713"/>
                  </a:cubicBezTo>
                  <a:close/>
                </a:path>
              </a:pathLst>
            </a:custGeom>
            <a:solidFill>
              <a:schemeClr val="accent1"/>
            </a:solidFill>
            <a:ln w="0">
              <a:noFill/>
            </a:ln>
            <a:effectLst>
              <a:outerShdw blurRad="39960" dir="5400000" dist="20160" rotWithShape="0">
                <a:srgbClr val="000000">
                  <a:alpha val="38000"/>
                </a:srgbClr>
              </a:outerShdw>
            </a:effectLst>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02" name="Google Shape;410;p10"/>
            <p:cNvSpPr/>
            <p:nvPr/>
          </p:nvSpPr>
          <p:spPr>
            <a:xfrm>
              <a:off x="7791120" y="666360"/>
              <a:ext cx="2028960" cy="1850760"/>
            </a:xfrm>
            <a:custGeom>
              <a:avLst/>
              <a:gdLst>
                <a:gd name="textAreaLeft" fmla="*/ 0 w 2028960"/>
                <a:gd name="textAreaRight" fmla="*/ 2029680 w 2028960"/>
                <a:gd name="textAreaTop" fmla="*/ 0 h 1850760"/>
                <a:gd name="textAreaBottom" fmla="*/ 1851480 h 1850760"/>
              </a:gdLst>
              <a:ahLst/>
              <a:rect l="textAreaLeft" t="textAreaTop" r="textAreaRight" b="textAreaBottom"/>
              <a:pathLst>
                <a:path w="120000" h="120000">
                  <a:moveTo>
                    <a:pt x="4611" y="65166"/>
                  </a:moveTo>
                  <a:lnTo>
                    <a:pt x="4611" y="65166"/>
                  </a:lnTo>
                  <a:cubicBezTo>
                    <a:pt x="3056" y="48745"/>
                    <a:pt x="8980" y="32494"/>
                    <a:pt x="20761" y="20860"/>
                  </a:cubicBezTo>
                  <a:lnTo>
                    <a:pt x="17862" y="17274"/>
                  </a:lnTo>
                  <a:lnTo>
                    <a:pt x="27374" y="19626"/>
                  </a:lnTo>
                  <a:lnTo>
                    <a:pt x="27997" y="29815"/>
                  </a:lnTo>
                  <a:lnTo>
                    <a:pt x="25098" y="26228"/>
                  </a:lnTo>
                  <a:lnTo>
                    <a:pt x="25098" y="26228"/>
                  </a:lnTo>
                  <a:cubicBezTo>
                    <a:pt x="14872" y="36349"/>
                    <a:pt x="9759" y="50388"/>
                    <a:pt x="11139" y="64557"/>
                  </a:cubicBezTo>
                  <a:close/>
                </a:path>
              </a:pathLst>
            </a:custGeom>
            <a:solidFill>
              <a:schemeClr val="accent2"/>
            </a:solidFill>
            <a:ln w="0">
              <a:noFill/>
            </a:ln>
            <a:effectLst>
              <a:outerShdw blurRad="39960" dir="5400000" dist="20160" rotWithShape="0">
                <a:srgbClr val="000000">
                  <a:alpha val="38000"/>
                </a:srgbClr>
              </a:outerShdw>
            </a:effectLst>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grpSp>
    </p:spTree>
  </p:cSld>
  <p:transition spd="slow" advTm="10000">
    <p:fade/>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3" name="PlaceHolder 1"/>
          <p:cNvSpPr>
            <a:spLocks noGrp="1"/>
          </p:cNvSpPr>
          <p:nvPr>
            <p:ph/>
          </p:nvPr>
        </p:nvSpPr>
        <p:spPr>
          <a:xfrm>
            <a:off x="537120" y="1107360"/>
            <a:ext cx="11095200" cy="5103000"/>
          </a:xfrm>
          <a:prstGeom prst="rect">
            <a:avLst/>
          </a:prstGeom>
          <a:noFill/>
          <a:ln w="0">
            <a:noFill/>
          </a:ln>
        </p:spPr>
        <p:txBody>
          <a:bodyPr lIns="90000" rIns="90000" tIns="45000" bIns="45000" anchor="t">
            <a:normAutofit/>
          </a:bodyPr>
          <a:p>
            <a:pPr marL="228600" indent="-228600">
              <a:lnSpc>
                <a:spcPct val="70000"/>
              </a:lnSpc>
              <a:buClr>
                <a:srgbClr val="000000"/>
              </a:buClr>
              <a:buFont typeface="Arial"/>
              <a:buChar char="•"/>
            </a:pPr>
            <a:r>
              <a:rPr b="0" lang="fr-FR" sz="2590" spc="-1" strike="noStrike">
                <a:solidFill>
                  <a:srgbClr val="000000"/>
                </a:solidFill>
                <a:latin typeface="Calibri"/>
                <a:ea typeface="Calibri"/>
              </a:rPr>
              <a:t>Salles informatiques dédiées (un poste par élève)</a:t>
            </a:r>
            <a:endParaRPr b="0" lang="fr-FR" sz="2590" spc="-1" strike="noStrike">
              <a:solidFill>
                <a:srgbClr val="000000"/>
              </a:solidFill>
              <a:latin typeface="Arial"/>
            </a:endParaRPr>
          </a:p>
          <a:p>
            <a:pPr marL="228600" indent="-228600">
              <a:lnSpc>
                <a:spcPct val="70000"/>
              </a:lnSpc>
              <a:spcBef>
                <a:spcPts val="1001"/>
              </a:spcBef>
              <a:buClr>
                <a:srgbClr val="000000"/>
              </a:buClr>
              <a:buFont typeface="Arial"/>
              <a:buChar char="•"/>
            </a:pPr>
            <a:r>
              <a:rPr b="0" lang="fr-FR" sz="2590" spc="-1" strike="noStrike">
                <a:solidFill>
                  <a:srgbClr val="000000"/>
                </a:solidFill>
                <a:latin typeface="Calibri"/>
                <a:ea typeface="Calibri"/>
              </a:rPr>
              <a:t>Laboratoires système et réseau (matériels dédiés)</a:t>
            </a:r>
            <a:endParaRPr b="0" lang="fr-FR" sz="2590" spc="-1" strike="noStrike">
              <a:solidFill>
                <a:srgbClr val="000000"/>
              </a:solidFill>
              <a:latin typeface="Arial"/>
            </a:endParaRPr>
          </a:p>
          <a:p>
            <a:pPr marL="228600" indent="-228600">
              <a:lnSpc>
                <a:spcPct val="70000"/>
              </a:lnSpc>
              <a:spcBef>
                <a:spcPts val="1001"/>
              </a:spcBef>
              <a:buClr>
                <a:srgbClr val="000000"/>
              </a:buClr>
              <a:buFont typeface="Arial"/>
              <a:buChar char="•"/>
            </a:pPr>
            <a:r>
              <a:rPr b="0" lang="fr-FR" sz="2590" spc="-1" strike="noStrike">
                <a:solidFill>
                  <a:srgbClr val="000000"/>
                </a:solidFill>
                <a:latin typeface="Calibri"/>
                <a:ea typeface="Calibri"/>
              </a:rPr>
              <a:t>Mode projet, méthodes agiles…</a:t>
            </a: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a:p>
            <a:pPr marL="228600" indent="-228600">
              <a:lnSpc>
                <a:spcPct val="70000"/>
              </a:lnSpc>
              <a:spcBef>
                <a:spcPts val="1001"/>
              </a:spcBef>
              <a:buClr>
                <a:srgbClr val="000000"/>
              </a:buClr>
              <a:buFont typeface="Arial"/>
              <a:buChar char="•"/>
              <a:tabLst>
                <a:tab algn="l" pos="0"/>
              </a:tabLst>
            </a:pPr>
            <a:r>
              <a:rPr b="0" lang="fr-FR" sz="2590" spc="-1" strike="noStrike">
                <a:solidFill>
                  <a:srgbClr val="000000"/>
                </a:solidFill>
                <a:latin typeface="Calibri"/>
                <a:ea typeface="Calibri"/>
              </a:rPr>
              <a:t>Participation à certains événements annuels : JPO, Nuit de l’info, Hackatons…</a:t>
            </a:r>
            <a:endParaRPr b="0" lang="fr-FR" sz="2590" spc="-1" strike="noStrike">
              <a:solidFill>
                <a:srgbClr val="000000"/>
              </a:solidFill>
              <a:latin typeface="Arial"/>
            </a:endParaRPr>
          </a:p>
          <a:p>
            <a:pPr marL="228600" indent="0">
              <a:lnSpc>
                <a:spcPct val="70000"/>
              </a:lnSpc>
              <a:spcBef>
                <a:spcPts val="1001"/>
              </a:spcBef>
              <a:buNone/>
              <a:tabLst>
                <a:tab algn="l" pos="0"/>
              </a:tabLst>
            </a:pPr>
            <a:endParaRPr b="0" lang="fr-FR" sz="2590" spc="-1" strike="noStrike">
              <a:solidFill>
                <a:srgbClr val="000000"/>
              </a:solidFill>
              <a:latin typeface="Arial"/>
            </a:endParaRPr>
          </a:p>
        </p:txBody>
      </p:sp>
      <p:sp>
        <p:nvSpPr>
          <p:cNvPr id="404"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MODALITÉS DE TRAVAIL</a:t>
            </a:r>
            <a:endParaRPr b="0" lang="fr-FR" sz="4400" spc="-1" strike="noStrike">
              <a:solidFill>
                <a:srgbClr val="000000"/>
              </a:solidFill>
              <a:latin typeface="Arial"/>
            </a:endParaRPr>
          </a:p>
        </p:txBody>
      </p:sp>
      <p:sp>
        <p:nvSpPr>
          <p:cNvPr id="405" name="PlaceHolder 3"/>
          <p:cNvSpPr>
            <a:spLocks noGrp="1"/>
          </p:cNvSpPr>
          <p:nvPr>
            <p:ph type="sldNum" idx="16"/>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FE01ADA7-121E-4886-8F1C-F7BC3BCCDA2E}" type="slidenum">
              <a:rPr b="1" lang="fr-FR" sz="1600" spc="-1" strike="noStrike">
                <a:solidFill>
                  <a:srgbClr val="800f35"/>
                </a:solidFill>
                <a:latin typeface="Calibri"/>
                <a:ea typeface="Calibri"/>
              </a:rPr>
              <a:t>13</a:t>
            </a:fld>
            <a:endParaRPr b="0" lang="fr-FR" sz="1600" spc="-1" strike="noStrike">
              <a:solidFill>
                <a:srgbClr val="000000"/>
              </a:solidFill>
              <a:latin typeface="Times New Roman"/>
            </a:endParaRPr>
          </a:p>
        </p:txBody>
      </p:sp>
      <p:pic>
        <p:nvPicPr>
          <p:cNvPr id="406" name="Google Shape;418;p11" descr=""/>
          <p:cNvPicPr/>
          <p:nvPr/>
        </p:nvPicPr>
        <p:blipFill>
          <a:blip r:embed="rId1"/>
          <a:stretch/>
        </p:blipFill>
        <p:spPr>
          <a:xfrm>
            <a:off x="423000" y="2515680"/>
            <a:ext cx="3673800" cy="2435760"/>
          </a:xfrm>
          <a:prstGeom prst="rect">
            <a:avLst/>
          </a:prstGeom>
          <a:ln w="0">
            <a:noFill/>
          </a:ln>
        </p:spPr>
      </p:pic>
      <p:pic>
        <p:nvPicPr>
          <p:cNvPr id="407" name="Google Shape;419;p11" descr=""/>
          <p:cNvPicPr/>
          <p:nvPr/>
        </p:nvPicPr>
        <p:blipFill>
          <a:blip r:embed="rId2"/>
          <a:stretch/>
        </p:blipFill>
        <p:spPr>
          <a:xfrm>
            <a:off x="4272120" y="2515680"/>
            <a:ext cx="3646800" cy="2435760"/>
          </a:xfrm>
          <a:prstGeom prst="rect">
            <a:avLst/>
          </a:prstGeom>
          <a:ln w="0">
            <a:noFill/>
          </a:ln>
        </p:spPr>
      </p:pic>
      <p:pic>
        <p:nvPicPr>
          <p:cNvPr id="408" name="Google Shape;420;p11" descr=""/>
          <p:cNvPicPr/>
          <p:nvPr/>
        </p:nvPicPr>
        <p:blipFill>
          <a:blip r:embed="rId3"/>
          <a:stretch/>
        </p:blipFill>
        <p:spPr>
          <a:xfrm>
            <a:off x="8079480" y="2515680"/>
            <a:ext cx="3646800" cy="2435760"/>
          </a:xfrm>
          <a:prstGeom prst="rect">
            <a:avLst/>
          </a:prstGeom>
          <a:ln w="0">
            <a:noFill/>
          </a:ln>
        </p:spPr>
      </p:pic>
    </p:spTree>
  </p:cSld>
  <p:transition spd="slow" advTm="10000">
    <p:fade/>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Google Shape;425;p12"/>
          <p:cNvSpPr/>
          <p:nvPr/>
        </p:nvSpPr>
        <p:spPr>
          <a:xfrm>
            <a:off x="1330200" y="1984320"/>
            <a:ext cx="3115440" cy="245160"/>
          </a:xfrm>
          <a:prstGeom prst="rect">
            <a:avLst/>
          </a:prstGeom>
          <a:solidFill>
            <a:schemeClr val="lt1"/>
          </a:solidFill>
          <a:ln w="0">
            <a:noFill/>
          </a:ln>
        </p:spPr>
        <p:style>
          <a:lnRef idx="0"/>
          <a:fillRef idx="0"/>
          <a:effectRef idx="0"/>
          <a:fontRef idx="minor"/>
        </p:style>
        <p:txBody>
          <a:bodyPr lIns="90000" rIns="90000" tIns="45000" bIns="45000" anchor="ctr">
            <a:noAutofit/>
          </a:bodyPr>
          <a:p>
            <a:pPr>
              <a:lnSpc>
                <a:spcPct val="100000"/>
              </a:lnSpc>
              <a:tabLst>
                <a:tab algn="l" pos="0"/>
              </a:tabLst>
            </a:pPr>
            <a:r>
              <a:rPr b="1" lang="fr-FR" sz="2000" spc="-1" strike="noStrike">
                <a:solidFill>
                  <a:srgbClr val="6f7b75"/>
                </a:solidFill>
                <a:latin typeface="Calibri"/>
                <a:ea typeface="Calibri"/>
              </a:rPr>
              <a:t>Cursus universitaire</a:t>
            </a:r>
            <a:endParaRPr b="0" lang="fr-FR" sz="2000" spc="-1" strike="noStrike">
              <a:solidFill>
                <a:srgbClr val="000000"/>
              </a:solidFill>
              <a:latin typeface="Arial"/>
            </a:endParaRPr>
          </a:p>
        </p:txBody>
      </p:sp>
      <p:sp>
        <p:nvSpPr>
          <p:cNvPr id="410" name="PlaceHolder 1"/>
          <p:cNvSpPr>
            <a:spLocks noGrp="1"/>
          </p:cNvSpPr>
          <p:nvPr>
            <p:ph/>
          </p:nvPr>
        </p:nvSpPr>
        <p:spPr>
          <a:xfrm>
            <a:off x="648000" y="1052640"/>
            <a:ext cx="11095200" cy="5103000"/>
          </a:xfrm>
          <a:prstGeom prst="rect">
            <a:avLst/>
          </a:prstGeom>
          <a:noFill/>
          <a:ln w="0">
            <a:noFill/>
          </a:ln>
        </p:spPr>
        <p:txBody>
          <a:bodyPr lIns="90000" rIns="90000" tIns="45000" bIns="45000" anchor="t">
            <a:normAutofit/>
          </a:bodyPr>
          <a:p>
            <a:pPr marL="228600" indent="-228600">
              <a:lnSpc>
                <a:spcPct val="90000"/>
              </a:lnSpc>
              <a:buClr>
                <a:srgbClr val="000000"/>
              </a:buClr>
              <a:buFont typeface="Tahoma"/>
              <a:buChar char="•"/>
            </a:pPr>
            <a:r>
              <a:rPr b="0" lang="fr-FR" sz="2800" spc="-1" strike="noStrike">
                <a:solidFill>
                  <a:srgbClr val="000000"/>
                </a:solidFill>
                <a:latin typeface="Tahoma"/>
                <a:ea typeface="Tahoma"/>
              </a:rPr>
              <a:t>Le BTS SIO permet, sur dossier, la poursuite d’études</a:t>
            </a:r>
            <a:br>
              <a:rPr sz="2800"/>
            </a:br>
            <a:r>
              <a:rPr b="0" lang="fr-FR" sz="2800" spc="-1" strike="noStrike">
                <a:solidFill>
                  <a:srgbClr val="000000"/>
                </a:solidFill>
                <a:latin typeface="Tahoma"/>
                <a:ea typeface="Tahoma"/>
              </a:rPr>
              <a:t>	</a:t>
            </a:r>
            <a:r>
              <a:rPr b="0" lang="fr-FR" sz="2800" spc="-1" strike="noStrike">
                <a:solidFill>
                  <a:srgbClr val="000000"/>
                </a:solidFill>
                <a:latin typeface="Tahoma"/>
                <a:ea typeface="Tahoma"/>
              </a:rPr>
              <a:t>	</a:t>
            </a:r>
            <a:r>
              <a:rPr b="0" lang="fr-FR" sz="2800" spc="-1" strike="noStrike">
                <a:solidFill>
                  <a:srgbClr val="000000"/>
                </a:solidFill>
                <a:latin typeface="Tahoma"/>
                <a:ea typeface="Tahoma"/>
              </a:rPr>
              <a:t>	</a:t>
            </a:r>
            <a:r>
              <a:rPr b="0" i="1" lang="fr-FR" sz="2800" spc="-1" strike="noStrike">
                <a:solidFill>
                  <a:srgbClr val="000000"/>
                </a:solidFill>
                <a:latin typeface="Tahoma"/>
                <a:ea typeface="Tahoma"/>
              </a:rPr>
              <a:t>avec ou sans alternance</a:t>
            </a:r>
            <a:endParaRPr b="0" lang="fr-FR" sz="2800" spc="-1" strike="noStrike">
              <a:solidFill>
                <a:srgbClr val="000000"/>
              </a:solidFill>
              <a:latin typeface="Arial"/>
            </a:endParaRPr>
          </a:p>
        </p:txBody>
      </p:sp>
      <p:sp>
        <p:nvSpPr>
          <p:cNvPr id="411"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POURSUITES D’ÉTUDES</a:t>
            </a:r>
            <a:endParaRPr b="0" lang="fr-FR" sz="4400" spc="-1" strike="noStrike">
              <a:solidFill>
                <a:srgbClr val="000000"/>
              </a:solidFill>
              <a:latin typeface="Arial"/>
            </a:endParaRPr>
          </a:p>
        </p:txBody>
      </p:sp>
      <p:sp>
        <p:nvSpPr>
          <p:cNvPr id="412" name="PlaceHolder 3"/>
          <p:cNvSpPr>
            <a:spLocks noGrp="1"/>
          </p:cNvSpPr>
          <p:nvPr>
            <p:ph type="sldNum" idx="17"/>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6DD9225D-E604-4339-BBC9-FAA6DE495AB8}" type="slidenum">
              <a:rPr b="1" lang="fr-FR" sz="1600" spc="-1" strike="noStrike">
                <a:solidFill>
                  <a:srgbClr val="800f35"/>
                </a:solidFill>
                <a:latin typeface="Calibri"/>
                <a:ea typeface="Calibri"/>
              </a:rPr>
              <a:t>14</a:t>
            </a:fld>
            <a:endParaRPr b="0" lang="fr-FR" sz="1600" spc="-1" strike="noStrike">
              <a:solidFill>
                <a:srgbClr val="000000"/>
              </a:solidFill>
              <a:latin typeface="Times New Roman"/>
            </a:endParaRPr>
          </a:p>
        </p:txBody>
      </p:sp>
      <p:sp>
        <p:nvSpPr>
          <p:cNvPr id="413" name="Google Shape;431;p12"/>
          <p:cNvSpPr/>
          <p:nvPr/>
        </p:nvSpPr>
        <p:spPr>
          <a:xfrm>
            <a:off x="8143920" y="2351520"/>
            <a:ext cx="268632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400" spc="-1" strike="noStrike">
                <a:solidFill>
                  <a:srgbClr val="000000"/>
                </a:solidFill>
                <a:latin typeface="Calibri"/>
                <a:ea typeface="Calibri"/>
              </a:rPr>
              <a:t>Exemple : CÉGEP Rivière-du-Loup</a:t>
            </a:r>
            <a:endParaRPr b="0" lang="fr-FR" sz="1400" spc="-1" strike="noStrike">
              <a:solidFill>
                <a:srgbClr val="000000"/>
              </a:solidFill>
              <a:latin typeface="Arial"/>
            </a:endParaRPr>
          </a:p>
        </p:txBody>
      </p:sp>
      <p:pic>
        <p:nvPicPr>
          <p:cNvPr id="414" name="Google Shape;432;p12" descr="Une image contenant clipart&#10;&#10;Description générée avec un niveau de confiance élevé"/>
          <p:cNvPicPr/>
          <p:nvPr/>
        </p:nvPicPr>
        <p:blipFill>
          <a:blip r:embed="rId1"/>
          <a:stretch/>
        </p:blipFill>
        <p:spPr>
          <a:xfrm>
            <a:off x="1427040" y="2581560"/>
            <a:ext cx="242280" cy="242280"/>
          </a:xfrm>
          <a:prstGeom prst="rect">
            <a:avLst/>
          </a:prstGeom>
          <a:ln w="0">
            <a:noFill/>
          </a:ln>
        </p:spPr>
      </p:pic>
      <p:pic>
        <p:nvPicPr>
          <p:cNvPr id="415" name="Google Shape;433;p12" descr="Une image contenant clipart&#10;&#10;Description générée avec un niveau de confiance élevé"/>
          <p:cNvPicPr/>
          <p:nvPr/>
        </p:nvPicPr>
        <p:blipFill>
          <a:blip r:embed="rId2"/>
          <a:stretch/>
        </p:blipFill>
        <p:spPr>
          <a:xfrm>
            <a:off x="7875720" y="2314080"/>
            <a:ext cx="242280" cy="242280"/>
          </a:xfrm>
          <a:prstGeom prst="rect">
            <a:avLst/>
          </a:prstGeom>
          <a:ln w="0">
            <a:noFill/>
          </a:ln>
        </p:spPr>
      </p:pic>
      <p:pic>
        <p:nvPicPr>
          <p:cNvPr id="416" name="Google Shape;436;p12" descr="Une image contenant clipart&#10;&#10;Description générée avec un niveau de confiance élevé"/>
          <p:cNvPicPr/>
          <p:nvPr/>
        </p:nvPicPr>
        <p:blipFill>
          <a:blip r:embed="rId3"/>
          <a:stretch/>
        </p:blipFill>
        <p:spPr>
          <a:xfrm>
            <a:off x="7875720" y="4848120"/>
            <a:ext cx="242280" cy="242280"/>
          </a:xfrm>
          <a:prstGeom prst="rect">
            <a:avLst/>
          </a:prstGeom>
          <a:ln w="0">
            <a:noFill/>
          </a:ln>
        </p:spPr>
      </p:pic>
      <p:sp>
        <p:nvSpPr>
          <p:cNvPr id="417" name="Google Shape;437;p12"/>
          <p:cNvSpPr/>
          <p:nvPr/>
        </p:nvSpPr>
        <p:spPr>
          <a:xfrm>
            <a:off x="8145720" y="4873320"/>
            <a:ext cx="399168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400" spc="-1" strike="noStrike">
                <a:solidFill>
                  <a:srgbClr val="000000"/>
                </a:solidFill>
                <a:latin typeface="Calibri"/>
                <a:ea typeface="Calibri"/>
              </a:rPr>
              <a:t>CESI (Centre d’Études Supérieures Industrielles)</a:t>
            </a:r>
            <a:endParaRPr b="0" lang="fr-FR" sz="1400" spc="-1" strike="noStrike">
              <a:solidFill>
                <a:srgbClr val="000000"/>
              </a:solidFill>
              <a:latin typeface="Arial"/>
            </a:endParaRPr>
          </a:p>
        </p:txBody>
      </p:sp>
      <p:pic>
        <p:nvPicPr>
          <p:cNvPr id="418" name="Google Shape;438;p12" descr="Une image contenant objet&#10;&#10;Description générée avec un niveau de confiance élevé"/>
          <p:cNvPicPr/>
          <p:nvPr/>
        </p:nvPicPr>
        <p:blipFill>
          <a:blip r:embed="rId4"/>
          <a:stretch/>
        </p:blipFill>
        <p:spPr>
          <a:xfrm>
            <a:off x="7151040" y="1797840"/>
            <a:ext cx="617760" cy="617760"/>
          </a:xfrm>
          <a:prstGeom prst="rect">
            <a:avLst/>
          </a:prstGeom>
          <a:ln w="0">
            <a:noFill/>
          </a:ln>
        </p:spPr>
      </p:pic>
      <p:pic>
        <p:nvPicPr>
          <p:cNvPr id="419" name="Google Shape;439;p12" descr="Une image contenant objet&#10;&#10;Description générée avec un niveau de confiance très élevé"/>
          <p:cNvPicPr/>
          <p:nvPr/>
        </p:nvPicPr>
        <p:blipFill>
          <a:blip r:embed="rId5"/>
          <a:stretch/>
        </p:blipFill>
        <p:spPr>
          <a:xfrm>
            <a:off x="7151040" y="4332600"/>
            <a:ext cx="617760" cy="617760"/>
          </a:xfrm>
          <a:prstGeom prst="rect">
            <a:avLst/>
          </a:prstGeom>
          <a:ln w="0">
            <a:noFill/>
          </a:ln>
        </p:spPr>
      </p:pic>
      <p:pic>
        <p:nvPicPr>
          <p:cNvPr id="420" name="Google Shape;440;p12" descr="Une image contenant clipart&#10;&#10;Description générée avec un niveau de confiance élevé"/>
          <p:cNvPicPr/>
          <p:nvPr/>
        </p:nvPicPr>
        <p:blipFill>
          <a:blip r:embed="rId6"/>
          <a:stretch/>
        </p:blipFill>
        <p:spPr>
          <a:xfrm>
            <a:off x="716040" y="1797840"/>
            <a:ext cx="617760" cy="617760"/>
          </a:xfrm>
          <a:prstGeom prst="rect">
            <a:avLst/>
          </a:prstGeom>
          <a:ln w="0">
            <a:noFill/>
          </a:ln>
        </p:spPr>
      </p:pic>
      <p:pic>
        <p:nvPicPr>
          <p:cNvPr id="421" name="Google Shape;441;p12" descr=""/>
          <p:cNvPicPr/>
          <p:nvPr/>
        </p:nvPicPr>
        <p:blipFill>
          <a:blip r:embed="rId7"/>
          <a:stretch/>
        </p:blipFill>
        <p:spPr>
          <a:xfrm>
            <a:off x="716040" y="4367160"/>
            <a:ext cx="617760" cy="617760"/>
          </a:xfrm>
          <a:prstGeom prst="rect">
            <a:avLst/>
          </a:prstGeom>
          <a:ln w="0">
            <a:noFill/>
          </a:ln>
        </p:spPr>
      </p:pic>
      <p:sp>
        <p:nvSpPr>
          <p:cNvPr id="422" name="Google Shape;442;p12"/>
          <p:cNvSpPr/>
          <p:nvPr/>
        </p:nvSpPr>
        <p:spPr>
          <a:xfrm>
            <a:off x="1330200" y="4538880"/>
            <a:ext cx="3115440" cy="245160"/>
          </a:xfrm>
          <a:prstGeom prst="rect">
            <a:avLst/>
          </a:prstGeom>
          <a:solidFill>
            <a:schemeClr val="lt1"/>
          </a:solidFill>
          <a:ln w="0">
            <a:noFill/>
          </a:ln>
        </p:spPr>
        <p:style>
          <a:lnRef idx="0"/>
          <a:fillRef idx="0"/>
          <a:effectRef idx="0"/>
          <a:fontRef idx="minor"/>
        </p:style>
        <p:txBody>
          <a:bodyPr lIns="90000" rIns="90000" tIns="45000" bIns="45000" anchor="ctr">
            <a:noAutofit/>
          </a:bodyPr>
          <a:p>
            <a:pPr>
              <a:lnSpc>
                <a:spcPct val="100000"/>
              </a:lnSpc>
              <a:tabLst>
                <a:tab algn="l" pos="0"/>
              </a:tabLst>
            </a:pPr>
            <a:r>
              <a:rPr b="1" lang="fr-FR" sz="2000" spc="-1" strike="noStrike">
                <a:solidFill>
                  <a:srgbClr val="6f7b75"/>
                </a:solidFill>
                <a:latin typeface="Calibri"/>
                <a:ea typeface="Calibri"/>
              </a:rPr>
              <a:t>Ecole d’ingénieur</a:t>
            </a:r>
            <a:endParaRPr b="0" lang="fr-FR" sz="2000" spc="-1" strike="noStrike">
              <a:solidFill>
                <a:srgbClr val="000000"/>
              </a:solidFill>
              <a:latin typeface="Arial"/>
            </a:endParaRPr>
          </a:p>
        </p:txBody>
      </p:sp>
      <p:sp>
        <p:nvSpPr>
          <p:cNvPr id="423" name="Google Shape;443;p12"/>
          <p:cNvSpPr/>
          <p:nvPr/>
        </p:nvSpPr>
        <p:spPr>
          <a:xfrm>
            <a:off x="7777440" y="1987560"/>
            <a:ext cx="3115440" cy="245160"/>
          </a:xfrm>
          <a:prstGeom prst="rect">
            <a:avLst/>
          </a:prstGeom>
          <a:solidFill>
            <a:schemeClr val="lt1"/>
          </a:solidFill>
          <a:ln w="0">
            <a:noFill/>
          </a:ln>
        </p:spPr>
        <p:style>
          <a:lnRef idx="0"/>
          <a:fillRef idx="0"/>
          <a:effectRef idx="0"/>
          <a:fontRef idx="minor"/>
        </p:style>
        <p:txBody>
          <a:bodyPr lIns="90000" rIns="90000" tIns="45000" bIns="45000" anchor="ctr">
            <a:noAutofit/>
          </a:bodyPr>
          <a:p>
            <a:pPr>
              <a:lnSpc>
                <a:spcPct val="100000"/>
              </a:lnSpc>
              <a:tabLst>
                <a:tab algn="l" pos="0"/>
              </a:tabLst>
            </a:pPr>
            <a:r>
              <a:rPr b="1" lang="fr-FR" sz="2000" spc="-1" strike="noStrike">
                <a:solidFill>
                  <a:srgbClr val="6f7b75"/>
                </a:solidFill>
                <a:latin typeface="Calibri"/>
                <a:ea typeface="Calibri"/>
              </a:rPr>
              <a:t>A l’étranger</a:t>
            </a:r>
            <a:endParaRPr b="0" lang="fr-FR" sz="2000" spc="-1" strike="noStrike">
              <a:solidFill>
                <a:srgbClr val="000000"/>
              </a:solidFill>
              <a:latin typeface="Arial"/>
            </a:endParaRPr>
          </a:p>
        </p:txBody>
      </p:sp>
      <p:sp>
        <p:nvSpPr>
          <p:cNvPr id="424" name="Google Shape;444;p12"/>
          <p:cNvSpPr/>
          <p:nvPr/>
        </p:nvSpPr>
        <p:spPr>
          <a:xfrm>
            <a:off x="7745400" y="4524120"/>
            <a:ext cx="3115440" cy="245160"/>
          </a:xfrm>
          <a:prstGeom prst="rect">
            <a:avLst/>
          </a:prstGeom>
          <a:solidFill>
            <a:schemeClr val="lt1"/>
          </a:solidFill>
          <a:ln w="0">
            <a:noFill/>
          </a:ln>
        </p:spPr>
        <p:style>
          <a:lnRef idx="0"/>
          <a:fillRef idx="0"/>
          <a:effectRef idx="0"/>
          <a:fontRef idx="minor"/>
        </p:style>
        <p:txBody>
          <a:bodyPr lIns="90000" rIns="90000" tIns="45000" bIns="45000" anchor="ctr">
            <a:noAutofit/>
          </a:bodyPr>
          <a:p>
            <a:pPr>
              <a:lnSpc>
                <a:spcPct val="100000"/>
              </a:lnSpc>
              <a:tabLst>
                <a:tab algn="l" pos="0"/>
              </a:tabLst>
            </a:pPr>
            <a:r>
              <a:rPr b="1" lang="fr-FR" sz="2000" spc="-1" strike="noStrike">
                <a:solidFill>
                  <a:srgbClr val="6f7b75"/>
                </a:solidFill>
                <a:latin typeface="Calibri"/>
                <a:ea typeface="Calibri"/>
              </a:rPr>
              <a:t>Autres écoles</a:t>
            </a:r>
            <a:endParaRPr b="0" lang="fr-FR" sz="2000" spc="-1" strike="noStrike">
              <a:solidFill>
                <a:srgbClr val="000000"/>
              </a:solidFill>
              <a:latin typeface="Arial"/>
            </a:endParaRPr>
          </a:p>
        </p:txBody>
      </p:sp>
      <p:sp>
        <p:nvSpPr>
          <p:cNvPr id="425" name="Google Shape;445;p12"/>
          <p:cNvSpPr/>
          <p:nvPr/>
        </p:nvSpPr>
        <p:spPr>
          <a:xfrm>
            <a:off x="1692000" y="2520000"/>
            <a:ext cx="5450040" cy="4856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300" spc="-1" strike="noStrike">
                <a:solidFill>
                  <a:srgbClr val="000000"/>
                </a:solidFill>
                <a:latin typeface="Tahoma"/>
                <a:ea typeface="Tahoma"/>
              </a:rPr>
              <a:t>Troisième année de Bachelor Universitaire de technologie</a:t>
            </a:r>
            <a:br>
              <a:rPr sz="1300"/>
            </a:br>
            <a:r>
              <a:rPr b="0" i="1" lang="fr-FR" sz="1300" spc="-1" strike="noStrike">
                <a:solidFill>
                  <a:srgbClr val="000000"/>
                </a:solidFill>
                <a:latin typeface="Tahoma"/>
                <a:ea typeface="Tahoma"/>
              </a:rPr>
              <a:t>sous condition de places vacantes et niveau de compétences requis</a:t>
            </a:r>
            <a:endParaRPr b="0" lang="fr-FR" sz="1300" spc="-1" strike="noStrike">
              <a:solidFill>
                <a:srgbClr val="000000"/>
              </a:solidFill>
              <a:latin typeface="Arial"/>
            </a:endParaRPr>
          </a:p>
        </p:txBody>
      </p:sp>
      <p:sp>
        <p:nvSpPr>
          <p:cNvPr id="426" name="Google Shape;448;p12"/>
          <p:cNvSpPr/>
          <p:nvPr/>
        </p:nvSpPr>
        <p:spPr>
          <a:xfrm>
            <a:off x="1698120" y="3341880"/>
            <a:ext cx="5776200" cy="4856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300" spc="-1" strike="noStrike">
                <a:solidFill>
                  <a:srgbClr val="000000"/>
                </a:solidFill>
                <a:latin typeface="Tahoma"/>
                <a:ea typeface="Tahoma"/>
              </a:rPr>
              <a:t>Méthodes informatiques appliquées à la gestion d’entreprises (MIAGE)</a:t>
            </a:r>
            <a:br>
              <a:rPr sz="1300"/>
            </a:br>
            <a:r>
              <a:rPr b="0" i="1" lang="fr-FR" sz="1300" spc="-1" strike="noStrike">
                <a:solidFill>
                  <a:srgbClr val="000000"/>
                </a:solidFill>
                <a:latin typeface="Tahoma"/>
                <a:ea typeface="Tahoma"/>
              </a:rPr>
              <a:t>pour excellents dossiers uniquement</a:t>
            </a:r>
            <a:endParaRPr b="0" lang="fr-FR" sz="1300" spc="-1" strike="noStrike">
              <a:solidFill>
                <a:srgbClr val="000000"/>
              </a:solidFill>
              <a:latin typeface="Arial"/>
            </a:endParaRPr>
          </a:p>
        </p:txBody>
      </p:sp>
      <p:pic>
        <p:nvPicPr>
          <p:cNvPr id="427" name="Google Shape;449;p12" descr="Une image contenant clipart&#10;&#10;Description générée avec un niveau de confiance élevé"/>
          <p:cNvPicPr/>
          <p:nvPr/>
        </p:nvPicPr>
        <p:blipFill>
          <a:blip r:embed="rId8"/>
          <a:stretch/>
        </p:blipFill>
        <p:spPr>
          <a:xfrm>
            <a:off x="1404000" y="3384000"/>
            <a:ext cx="242280" cy="242280"/>
          </a:xfrm>
          <a:prstGeom prst="rect">
            <a:avLst/>
          </a:prstGeom>
          <a:ln w="0">
            <a:noFill/>
          </a:ln>
        </p:spPr>
      </p:pic>
      <p:sp>
        <p:nvSpPr>
          <p:cNvPr id="428" name="Google Shape;450;p12"/>
          <p:cNvSpPr/>
          <p:nvPr/>
        </p:nvSpPr>
        <p:spPr>
          <a:xfrm>
            <a:off x="1652760" y="4875840"/>
            <a:ext cx="131580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400" spc="-1" strike="noStrike">
                <a:solidFill>
                  <a:srgbClr val="000000"/>
                </a:solidFill>
                <a:latin typeface="Calibri"/>
                <a:ea typeface="Calibri"/>
              </a:rPr>
              <a:t>Polytech</a:t>
            </a:r>
            <a:endParaRPr b="0" lang="fr-FR" sz="1400" spc="-1" strike="noStrike">
              <a:solidFill>
                <a:srgbClr val="000000"/>
              </a:solidFill>
              <a:latin typeface="Arial"/>
            </a:endParaRPr>
          </a:p>
        </p:txBody>
      </p:sp>
      <p:pic>
        <p:nvPicPr>
          <p:cNvPr id="429" name="Google Shape;451;p12" descr="Une image contenant clipart&#10;&#10;Description générée avec un niveau de confiance élevé"/>
          <p:cNvPicPr/>
          <p:nvPr/>
        </p:nvPicPr>
        <p:blipFill>
          <a:blip r:embed="rId9"/>
          <a:stretch/>
        </p:blipFill>
        <p:spPr>
          <a:xfrm>
            <a:off x="1382760" y="4869720"/>
            <a:ext cx="242280" cy="242280"/>
          </a:xfrm>
          <a:prstGeom prst="rect">
            <a:avLst/>
          </a:prstGeom>
          <a:ln w="0">
            <a:noFill/>
          </a:ln>
        </p:spPr>
      </p:pic>
      <p:sp>
        <p:nvSpPr>
          <p:cNvPr id="430" name="Google Shape;452;p12"/>
          <p:cNvSpPr/>
          <p:nvPr/>
        </p:nvSpPr>
        <p:spPr>
          <a:xfrm rot="20776200">
            <a:off x="3840480" y="4785480"/>
            <a:ext cx="938880" cy="3027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fr-FR" sz="700" spc="-1" strike="noStrike">
                <a:solidFill>
                  <a:srgbClr val="000000"/>
                </a:solidFill>
                <a:latin typeface="Calibri"/>
                <a:ea typeface="Calibri"/>
              </a:rPr>
              <a:t>Inscription concours</a:t>
            </a:r>
            <a:endParaRPr b="0" lang="fr-FR" sz="700" spc="-1" strike="noStrike">
              <a:solidFill>
                <a:srgbClr val="000000"/>
              </a:solidFill>
              <a:latin typeface="Arial"/>
            </a:endParaRPr>
          </a:p>
          <a:p>
            <a:pPr algn="ctr">
              <a:lnSpc>
                <a:spcPct val="100000"/>
              </a:lnSpc>
              <a:tabLst>
                <a:tab algn="l" pos="0"/>
              </a:tabLst>
            </a:pPr>
            <a:r>
              <a:rPr b="0" lang="fr-FR" sz="700" spc="-1" strike="noStrike">
                <a:solidFill>
                  <a:srgbClr val="000000"/>
                </a:solidFill>
                <a:latin typeface="Calibri"/>
                <a:ea typeface="Calibri"/>
              </a:rPr>
              <a:t>Janvier-avril</a:t>
            </a:r>
            <a:endParaRPr b="0" lang="fr-FR" sz="700" spc="-1" strike="noStrike">
              <a:solidFill>
                <a:srgbClr val="000000"/>
              </a:solidFill>
              <a:latin typeface="Arial"/>
            </a:endParaRPr>
          </a:p>
        </p:txBody>
      </p:sp>
      <p:sp>
        <p:nvSpPr>
          <p:cNvPr id="431" name="Google Shape;453;p12"/>
          <p:cNvSpPr/>
          <p:nvPr/>
        </p:nvSpPr>
        <p:spPr>
          <a:xfrm>
            <a:off x="1652040" y="5175000"/>
            <a:ext cx="197424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400" spc="-1" strike="noStrike">
                <a:solidFill>
                  <a:srgbClr val="000000"/>
                </a:solidFill>
                <a:latin typeface="Calibri"/>
                <a:ea typeface="Calibri"/>
              </a:rPr>
              <a:t>INSA, ENSIMAG</a:t>
            </a:r>
            <a:endParaRPr b="0" lang="fr-FR" sz="1400" spc="-1" strike="noStrike">
              <a:solidFill>
                <a:srgbClr val="000000"/>
              </a:solidFill>
              <a:latin typeface="Arial"/>
            </a:endParaRPr>
          </a:p>
        </p:txBody>
      </p:sp>
      <p:pic>
        <p:nvPicPr>
          <p:cNvPr id="432" name="Google Shape;454;p12" descr="Une image contenant clipart&#10;&#10;Description générée avec un niveau de confiance élevé"/>
          <p:cNvPicPr/>
          <p:nvPr/>
        </p:nvPicPr>
        <p:blipFill>
          <a:blip r:embed="rId10"/>
          <a:stretch/>
        </p:blipFill>
        <p:spPr>
          <a:xfrm>
            <a:off x="1381680" y="5168880"/>
            <a:ext cx="242280" cy="242280"/>
          </a:xfrm>
          <a:prstGeom prst="rect">
            <a:avLst/>
          </a:prstGeom>
          <a:ln w="0">
            <a:noFill/>
          </a:ln>
        </p:spPr>
      </p:pic>
      <p:pic>
        <p:nvPicPr>
          <p:cNvPr id="433" name="Google Shape;455;p12" descr=""/>
          <p:cNvPicPr/>
          <p:nvPr/>
        </p:nvPicPr>
        <p:blipFill>
          <a:blip r:embed="rId11"/>
          <a:stretch/>
        </p:blipFill>
        <p:spPr>
          <a:xfrm>
            <a:off x="5235120" y="4627800"/>
            <a:ext cx="421920" cy="376920"/>
          </a:xfrm>
          <a:prstGeom prst="rect">
            <a:avLst/>
          </a:prstGeom>
          <a:ln w="0">
            <a:noFill/>
          </a:ln>
        </p:spPr>
      </p:pic>
      <p:sp>
        <p:nvSpPr>
          <p:cNvPr id="434" name="Google Shape;456;p12"/>
          <p:cNvSpPr/>
          <p:nvPr/>
        </p:nvSpPr>
        <p:spPr>
          <a:xfrm>
            <a:off x="4265280" y="5050440"/>
            <a:ext cx="2310480" cy="381960"/>
          </a:xfrm>
          <a:prstGeom prst="roundRect">
            <a:avLst>
              <a:gd name="adj" fmla="val 50000"/>
            </a:avLst>
          </a:prstGeom>
          <a:solidFill>
            <a:schemeClr val="lt1"/>
          </a:solidFill>
          <a:ln w="12700">
            <a:solidFill>
              <a:srgbClr val="6f7b75"/>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600" spc="-1" strike="noStrike">
                <a:solidFill>
                  <a:srgbClr val="6f7b75"/>
                </a:solidFill>
                <a:latin typeface="Calibri"/>
                <a:ea typeface="Calibri"/>
              </a:rPr>
              <a:t>classe préparatoire </a:t>
            </a:r>
            <a:r>
              <a:rPr b="0" lang="fr-FR" sz="1600" spc="-1" strike="noStrike" u="sng">
                <a:solidFill>
                  <a:srgbClr val="36464e"/>
                </a:solidFill>
                <a:uFillTx/>
                <a:latin typeface="Calibri"/>
                <a:ea typeface="Calibri"/>
                <a:hlinkClick r:id="rId12"/>
              </a:rPr>
              <a:t>ATS</a:t>
            </a:r>
            <a:endParaRPr b="0" lang="fr-FR" sz="1600" spc="-1" strike="noStrike">
              <a:solidFill>
                <a:srgbClr val="000000"/>
              </a:solidFill>
              <a:latin typeface="Arial"/>
            </a:endParaRPr>
          </a:p>
          <a:p>
            <a:pPr algn="ctr">
              <a:lnSpc>
                <a:spcPct val="100000"/>
              </a:lnSpc>
              <a:tabLst>
                <a:tab algn="l" pos="0"/>
              </a:tabLst>
            </a:pPr>
            <a:r>
              <a:rPr b="0" lang="fr-FR" sz="700" spc="-1" strike="noStrike">
                <a:solidFill>
                  <a:srgbClr val="6f7b75"/>
                </a:solidFill>
                <a:latin typeface="Calibri"/>
                <a:ea typeface="Calibri"/>
              </a:rPr>
              <a:t>(Adaptation Technicien Supérieur)</a:t>
            </a:r>
            <a:endParaRPr b="0" lang="fr-FR" sz="700" spc="-1" strike="noStrike">
              <a:solidFill>
                <a:srgbClr val="000000"/>
              </a:solidFill>
              <a:latin typeface="Arial"/>
            </a:endParaRPr>
          </a:p>
        </p:txBody>
      </p:sp>
      <p:sp>
        <p:nvSpPr>
          <p:cNvPr id="435" name="Google Shape;457;p12"/>
          <p:cNvSpPr/>
          <p:nvPr/>
        </p:nvSpPr>
        <p:spPr>
          <a:xfrm>
            <a:off x="1025640" y="2416680"/>
            <a:ext cx="2160" cy="1570680"/>
          </a:xfrm>
          <a:custGeom>
            <a:avLst/>
            <a:gdLst>
              <a:gd name="textAreaLeft" fmla="*/ 0 w 2160"/>
              <a:gd name="textAreaRight" fmla="*/ 2880 w 2160"/>
              <a:gd name="textAreaTop" fmla="*/ 0 h 1570680"/>
              <a:gd name="textAreaBottom" fmla="*/ 1571400 h 1570680"/>
            </a:gdLst>
            <a:ahLst/>
            <a:rect l="textAreaLeft" t="textAreaTop" r="textAreaRight" b="textAreaBottom"/>
            <a:pathLst>
              <a:path w="21600" h="21600">
                <a:moveTo>
                  <a:pt x="0" y="0"/>
                </a:moveTo>
                <a:lnTo>
                  <a:pt x="21600" y="21600"/>
                </a:lnTo>
              </a:path>
            </a:pathLst>
          </a:custGeom>
          <a:noFill/>
          <a:ln w="9525">
            <a:solidFill>
              <a:srgbClr val="acb4b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36" name="Google Shape;458;p12"/>
          <p:cNvSpPr/>
          <p:nvPr/>
        </p:nvSpPr>
        <p:spPr>
          <a:xfrm>
            <a:off x="7460640" y="2416680"/>
            <a:ext cx="4320" cy="1564920"/>
          </a:xfrm>
          <a:custGeom>
            <a:avLst/>
            <a:gdLst>
              <a:gd name="textAreaLeft" fmla="*/ 0 w 4320"/>
              <a:gd name="textAreaRight" fmla="*/ 5040 w 4320"/>
              <a:gd name="textAreaTop" fmla="*/ 0 h 1564920"/>
              <a:gd name="textAreaBottom" fmla="*/ 1565640 h 1564920"/>
            </a:gdLst>
            <a:ahLst/>
            <a:rect l="textAreaLeft" t="textAreaTop" r="textAreaRight" b="textAreaBottom"/>
            <a:pathLst>
              <a:path w="21600" h="21600">
                <a:moveTo>
                  <a:pt x="0" y="0"/>
                </a:moveTo>
                <a:lnTo>
                  <a:pt x="21600" y="21600"/>
                </a:lnTo>
              </a:path>
            </a:pathLst>
          </a:custGeom>
          <a:noFill/>
          <a:ln w="9525">
            <a:solidFill>
              <a:srgbClr val="acb4b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37" name="Google Shape;459;p12"/>
          <p:cNvSpPr/>
          <p:nvPr/>
        </p:nvSpPr>
        <p:spPr>
          <a:xfrm>
            <a:off x="7460640" y="4951800"/>
            <a:ext cx="360" cy="847440"/>
          </a:xfrm>
          <a:custGeom>
            <a:avLst/>
            <a:gdLst>
              <a:gd name="textAreaLeft" fmla="*/ 0 w 360"/>
              <a:gd name="textAreaRight" fmla="*/ 1440 w 360"/>
              <a:gd name="textAreaTop" fmla="*/ 0 h 847440"/>
              <a:gd name="textAreaBottom" fmla="*/ 848160 h 847440"/>
            </a:gdLst>
            <a:ahLst/>
            <a:rect l="textAreaLeft" t="textAreaTop" r="textAreaRight" b="textAreaBottom"/>
            <a:pathLst>
              <a:path w="21600" h="21600">
                <a:moveTo>
                  <a:pt x="0" y="0"/>
                </a:moveTo>
                <a:lnTo>
                  <a:pt x="21600" y="21600"/>
                </a:lnTo>
              </a:path>
            </a:pathLst>
          </a:custGeom>
          <a:noFill/>
          <a:ln w="9525">
            <a:solidFill>
              <a:srgbClr val="acb4b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38" name="Google Shape;460;p12"/>
          <p:cNvSpPr/>
          <p:nvPr/>
        </p:nvSpPr>
        <p:spPr>
          <a:xfrm>
            <a:off x="1025640" y="4986000"/>
            <a:ext cx="360" cy="812880"/>
          </a:xfrm>
          <a:custGeom>
            <a:avLst/>
            <a:gdLst>
              <a:gd name="textAreaLeft" fmla="*/ 0 w 360"/>
              <a:gd name="textAreaRight" fmla="*/ 1440 w 360"/>
              <a:gd name="textAreaTop" fmla="*/ 0 h 812880"/>
              <a:gd name="textAreaBottom" fmla="*/ 813600 h 812880"/>
            </a:gdLst>
            <a:ahLst/>
            <a:rect l="textAreaLeft" t="textAreaTop" r="textAreaRight" b="textAreaBottom"/>
            <a:pathLst>
              <a:path w="21600" h="21600">
                <a:moveTo>
                  <a:pt x="0" y="0"/>
                </a:moveTo>
                <a:lnTo>
                  <a:pt x="21600" y="21600"/>
                </a:lnTo>
              </a:path>
            </a:pathLst>
          </a:custGeom>
          <a:noFill/>
          <a:ln w="9525">
            <a:solidFill>
              <a:srgbClr val="acb4b0"/>
            </a:solidFill>
            <a:miter/>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
        <p:nvSpPr>
          <p:cNvPr id="439" name="Google Shape;461;p12"/>
          <p:cNvSpPr/>
          <p:nvPr/>
        </p:nvSpPr>
        <p:spPr>
          <a:xfrm>
            <a:off x="1652040" y="5493600"/>
            <a:ext cx="255240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400" spc="-1" strike="noStrike">
                <a:solidFill>
                  <a:srgbClr val="000000"/>
                </a:solidFill>
                <a:latin typeface="Calibri"/>
                <a:ea typeface="Calibri"/>
              </a:rPr>
              <a:t>ESIEA, ESIEE, ESGI (Paris)</a:t>
            </a:r>
            <a:endParaRPr b="0" lang="fr-FR" sz="1400" spc="-1" strike="noStrike">
              <a:solidFill>
                <a:srgbClr val="000000"/>
              </a:solidFill>
              <a:latin typeface="Arial"/>
            </a:endParaRPr>
          </a:p>
        </p:txBody>
      </p:sp>
      <p:pic>
        <p:nvPicPr>
          <p:cNvPr id="440" name="Google Shape;462;p12" descr="Une image contenant clipart&#10;&#10;Description générée avec un niveau de confiance élevé"/>
          <p:cNvPicPr/>
          <p:nvPr/>
        </p:nvPicPr>
        <p:blipFill>
          <a:blip r:embed="rId13"/>
          <a:stretch/>
        </p:blipFill>
        <p:spPr>
          <a:xfrm>
            <a:off x="1381680" y="5487840"/>
            <a:ext cx="242280" cy="242280"/>
          </a:xfrm>
          <a:prstGeom prst="rect">
            <a:avLst/>
          </a:prstGeom>
          <a:ln w="0">
            <a:noFill/>
          </a:ln>
        </p:spPr>
      </p:pic>
      <p:pic>
        <p:nvPicPr>
          <p:cNvPr id="441" name="Google Shape;465;p12" descr="Une image contenant clipart&#10;&#10;Description générée avec un niveau de confiance élevé"/>
          <p:cNvPicPr/>
          <p:nvPr/>
        </p:nvPicPr>
        <p:blipFill>
          <a:blip r:embed="rId14"/>
          <a:stretch/>
        </p:blipFill>
        <p:spPr>
          <a:xfrm>
            <a:off x="1416600" y="3867840"/>
            <a:ext cx="242280" cy="242280"/>
          </a:xfrm>
          <a:prstGeom prst="rect">
            <a:avLst/>
          </a:prstGeom>
          <a:ln w="0">
            <a:noFill/>
          </a:ln>
        </p:spPr>
      </p:pic>
      <p:sp>
        <p:nvSpPr>
          <p:cNvPr id="442" name="Google Shape;466;p12"/>
          <p:cNvSpPr/>
          <p:nvPr/>
        </p:nvSpPr>
        <p:spPr>
          <a:xfrm>
            <a:off x="1686960" y="3814560"/>
            <a:ext cx="54630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fr-FR" sz="1300" spc="-1" strike="noStrike">
                <a:solidFill>
                  <a:srgbClr val="000000"/>
                </a:solidFill>
                <a:latin typeface="Tahoma"/>
                <a:ea typeface="Tahoma"/>
              </a:rPr>
              <a:t>Licence d’informatique (L3 université ou CNAM)</a:t>
            </a:r>
            <a:endParaRPr b="0" lang="fr-FR" sz="1300" spc="-1" strike="noStrike">
              <a:solidFill>
                <a:srgbClr val="000000"/>
              </a:solidFill>
              <a:latin typeface="Arial"/>
            </a:endParaRPr>
          </a:p>
        </p:txBody>
      </p:sp>
      <p:pic>
        <p:nvPicPr>
          <p:cNvPr id="443" name="Google Shape;467;p12" descr="Une image contenant clipart&#10;&#10;Description générée avec un niveau de confiance élevé"/>
          <p:cNvPicPr/>
          <p:nvPr/>
        </p:nvPicPr>
        <p:blipFill>
          <a:blip r:embed="rId15"/>
          <a:stretch/>
        </p:blipFill>
        <p:spPr>
          <a:xfrm>
            <a:off x="7872120" y="5151960"/>
            <a:ext cx="242280" cy="242280"/>
          </a:xfrm>
          <a:prstGeom prst="rect">
            <a:avLst/>
          </a:prstGeom>
          <a:ln w="0">
            <a:noFill/>
          </a:ln>
        </p:spPr>
      </p:pic>
      <p:sp>
        <p:nvSpPr>
          <p:cNvPr id="444" name="Google Shape;468;p12"/>
          <p:cNvSpPr/>
          <p:nvPr/>
        </p:nvSpPr>
        <p:spPr>
          <a:xfrm>
            <a:off x="8142480" y="5177160"/>
            <a:ext cx="4048560" cy="3067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fr-FR" sz="1400" spc="-1" strike="noStrike">
                <a:solidFill>
                  <a:srgbClr val="000000"/>
                </a:solidFill>
                <a:latin typeface="Calibri"/>
                <a:ea typeface="Calibri"/>
              </a:rPr>
              <a:t>CNAM (Conservatoire National des Arts et Métiers)</a:t>
            </a:r>
            <a:endParaRPr b="0" lang="fr-FR" sz="1400" spc="-1" strike="noStrike">
              <a:solidFill>
                <a:srgbClr val="000000"/>
              </a:solidFill>
              <a:latin typeface="Arial"/>
            </a:endParaRPr>
          </a:p>
        </p:txBody>
      </p:sp>
      <p:pic>
        <p:nvPicPr>
          <p:cNvPr id="445" name="Google Shape;432;p 1" descr="Une image contenant clipart&#10;&#10;Description générée avec un niveau de confiance élevé"/>
          <p:cNvPicPr/>
          <p:nvPr/>
        </p:nvPicPr>
        <p:blipFill>
          <a:blip r:embed="rId16"/>
          <a:stretch/>
        </p:blipFill>
        <p:spPr>
          <a:xfrm>
            <a:off x="1427040" y="3024000"/>
            <a:ext cx="242280" cy="242280"/>
          </a:xfrm>
          <a:prstGeom prst="rect">
            <a:avLst/>
          </a:prstGeom>
          <a:ln w="0">
            <a:noFill/>
          </a:ln>
        </p:spPr>
      </p:pic>
      <p:sp>
        <p:nvSpPr>
          <p:cNvPr id="446" name=""/>
          <p:cNvSpPr/>
          <p:nvPr/>
        </p:nvSpPr>
        <p:spPr>
          <a:xfrm>
            <a:off x="1706760" y="3024000"/>
            <a:ext cx="5149440" cy="274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fr-FR" sz="1300" spc="-1" strike="noStrike">
                <a:solidFill>
                  <a:srgbClr val="000000"/>
                </a:solidFill>
                <a:latin typeface="Tahoma"/>
                <a:ea typeface="Tahoma"/>
              </a:rPr>
              <a:t>Licence professionnelle (développement, réseau, cybersécurité, ...)</a:t>
            </a:r>
            <a:endParaRPr b="0" lang="fr-FR" sz="1300" spc="-1" strike="noStrike">
              <a:solidFill>
                <a:srgbClr val="000000"/>
              </a:solidFill>
              <a:latin typeface="Arial"/>
            </a:endParaRPr>
          </a:p>
        </p:txBody>
      </p:sp>
    </p:spTree>
  </p:cSld>
  <p:transition spd="slow" advTm="10000">
    <p:fade/>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7" name="PlaceHolder 1"/>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MÉTIERS POSSIBLES</a:t>
            </a:r>
            <a:endParaRPr b="0" lang="fr-FR" sz="4400" spc="-1" strike="noStrike">
              <a:solidFill>
                <a:srgbClr val="000000"/>
              </a:solidFill>
              <a:latin typeface="Arial"/>
            </a:endParaRPr>
          </a:p>
        </p:txBody>
      </p:sp>
      <p:sp>
        <p:nvSpPr>
          <p:cNvPr id="448" name="PlaceHolder 2"/>
          <p:cNvSpPr>
            <a:spLocks noGrp="1"/>
          </p:cNvSpPr>
          <p:nvPr>
            <p:ph type="sldNum" idx="18"/>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5DB1D689-67A5-4555-991A-C2EA058DE1CA}" type="slidenum">
              <a:rPr b="1" lang="fr-FR" sz="1600" spc="-1" strike="noStrike">
                <a:solidFill>
                  <a:srgbClr val="800f35"/>
                </a:solidFill>
                <a:latin typeface="Calibri"/>
                <a:ea typeface="Calibri"/>
              </a:rPr>
              <a:t>15</a:t>
            </a:fld>
            <a:endParaRPr b="0" lang="fr-FR" sz="1600" spc="-1" strike="noStrike">
              <a:solidFill>
                <a:srgbClr val="000000"/>
              </a:solidFill>
              <a:latin typeface="Times New Roman"/>
            </a:endParaRPr>
          </a:p>
        </p:txBody>
      </p:sp>
      <p:sp>
        <p:nvSpPr>
          <p:cNvPr id="449" name="Google Shape;475;p13"/>
          <p:cNvSpPr/>
          <p:nvPr/>
        </p:nvSpPr>
        <p:spPr>
          <a:xfrm>
            <a:off x="711360" y="1110600"/>
            <a:ext cx="3666600" cy="262800"/>
          </a:xfrm>
          <a:prstGeom prst="rect">
            <a:avLst/>
          </a:prstGeom>
          <a:solidFill>
            <a:schemeClr val="accen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Bac+2</a:t>
            </a:r>
            <a:endParaRPr b="0" lang="fr-FR" sz="1800" spc="-1" strike="noStrike">
              <a:solidFill>
                <a:srgbClr val="000000"/>
              </a:solidFill>
              <a:latin typeface="Arial"/>
            </a:endParaRPr>
          </a:p>
        </p:txBody>
      </p:sp>
      <p:sp>
        <p:nvSpPr>
          <p:cNvPr id="450" name="Google Shape;476;p13"/>
          <p:cNvSpPr/>
          <p:nvPr/>
        </p:nvSpPr>
        <p:spPr>
          <a:xfrm>
            <a:off x="4428720" y="1110600"/>
            <a:ext cx="3773520" cy="262800"/>
          </a:xfrm>
          <a:prstGeom prst="rect">
            <a:avLst/>
          </a:prstGeom>
          <a:solidFill>
            <a:srgbClr val="d0dde0"/>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000000"/>
                </a:solidFill>
                <a:latin typeface="Calibri"/>
                <a:ea typeface="Calibri"/>
              </a:rPr>
              <a:t>Bac+3</a:t>
            </a:r>
            <a:endParaRPr b="0" lang="fr-FR" sz="1800" spc="-1" strike="noStrike">
              <a:solidFill>
                <a:srgbClr val="000000"/>
              </a:solidFill>
              <a:latin typeface="Arial"/>
            </a:endParaRPr>
          </a:p>
        </p:txBody>
      </p:sp>
      <p:sp>
        <p:nvSpPr>
          <p:cNvPr id="451" name="Google Shape;477;p13"/>
          <p:cNvSpPr/>
          <p:nvPr/>
        </p:nvSpPr>
        <p:spPr>
          <a:xfrm>
            <a:off x="8253360" y="1103040"/>
            <a:ext cx="3489120" cy="270000"/>
          </a:xfrm>
          <a:prstGeom prst="rect">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000000"/>
                </a:solidFill>
                <a:latin typeface="Calibri"/>
                <a:ea typeface="Calibri"/>
              </a:rPr>
              <a:t>Bac+5</a:t>
            </a:r>
            <a:endParaRPr b="0" lang="fr-FR" sz="1800" spc="-1" strike="noStrike">
              <a:solidFill>
                <a:srgbClr val="000000"/>
              </a:solidFill>
              <a:latin typeface="Arial"/>
            </a:endParaRPr>
          </a:p>
        </p:txBody>
      </p:sp>
      <p:sp>
        <p:nvSpPr>
          <p:cNvPr id="452" name="Google Shape;478;p13"/>
          <p:cNvSpPr/>
          <p:nvPr/>
        </p:nvSpPr>
        <p:spPr>
          <a:xfrm>
            <a:off x="923040" y="171468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Technicien/ne support/maintenance</a:t>
            </a:r>
            <a:endParaRPr b="0" lang="fr-FR" sz="1400" spc="-1" strike="noStrike">
              <a:solidFill>
                <a:srgbClr val="000000"/>
              </a:solidFill>
              <a:latin typeface="Arial"/>
            </a:endParaRPr>
          </a:p>
        </p:txBody>
      </p:sp>
      <p:sp>
        <p:nvSpPr>
          <p:cNvPr id="453" name="Google Shape;479;p13"/>
          <p:cNvSpPr/>
          <p:nvPr/>
        </p:nvSpPr>
        <p:spPr>
          <a:xfrm>
            <a:off x="923040" y="230436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Technicien/ne systèmes et réseaux</a:t>
            </a:r>
            <a:endParaRPr b="0" lang="fr-FR" sz="1400" spc="-1" strike="noStrike">
              <a:solidFill>
                <a:srgbClr val="000000"/>
              </a:solidFill>
              <a:latin typeface="Arial"/>
            </a:endParaRPr>
          </a:p>
        </p:txBody>
      </p:sp>
      <p:sp>
        <p:nvSpPr>
          <p:cNvPr id="454" name="Google Shape;480;p13"/>
          <p:cNvSpPr/>
          <p:nvPr/>
        </p:nvSpPr>
        <p:spPr>
          <a:xfrm>
            <a:off x="891360" y="290160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Intégrateur web</a:t>
            </a:r>
            <a:endParaRPr b="0" lang="fr-FR" sz="1400" spc="-1" strike="noStrike">
              <a:solidFill>
                <a:srgbClr val="000000"/>
              </a:solidFill>
              <a:latin typeface="Arial"/>
            </a:endParaRPr>
          </a:p>
        </p:txBody>
      </p:sp>
      <p:sp>
        <p:nvSpPr>
          <p:cNvPr id="455" name="Google Shape;481;p13"/>
          <p:cNvSpPr/>
          <p:nvPr/>
        </p:nvSpPr>
        <p:spPr>
          <a:xfrm>
            <a:off x="891360" y="3492000"/>
            <a:ext cx="318708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Développeur</a:t>
            </a:r>
            <a:endParaRPr b="0" lang="fr-FR" sz="1400" spc="-1" strike="noStrike">
              <a:solidFill>
                <a:srgbClr val="000000"/>
              </a:solidFill>
              <a:latin typeface="Arial"/>
            </a:endParaRPr>
          </a:p>
        </p:txBody>
      </p:sp>
      <p:sp>
        <p:nvSpPr>
          <p:cNvPr id="456" name="Google Shape;482;p13"/>
          <p:cNvSpPr/>
          <p:nvPr/>
        </p:nvSpPr>
        <p:spPr>
          <a:xfrm>
            <a:off x="4721760" y="173124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Assistant chef de projets</a:t>
            </a:r>
            <a:endParaRPr b="0" lang="fr-FR" sz="1400" spc="-1" strike="noStrike">
              <a:solidFill>
                <a:srgbClr val="000000"/>
              </a:solidFill>
              <a:latin typeface="Arial"/>
            </a:endParaRPr>
          </a:p>
        </p:txBody>
      </p:sp>
      <p:sp>
        <p:nvSpPr>
          <p:cNvPr id="457" name="Google Shape;483;p13"/>
          <p:cNvSpPr/>
          <p:nvPr/>
        </p:nvSpPr>
        <p:spPr>
          <a:xfrm>
            <a:off x="4721760" y="232128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Administrateur : </a:t>
            </a:r>
            <a:br>
              <a:rPr sz="1800"/>
            </a:br>
            <a:r>
              <a:rPr b="0" lang="fr-FR" sz="1400" spc="-1" strike="noStrike">
                <a:solidFill>
                  <a:srgbClr val="373d3a"/>
                </a:solidFill>
                <a:latin typeface="Calibri"/>
                <a:ea typeface="Calibri"/>
              </a:rPr>
              <a:t>réseaux / systèmes / BDD</a:t>
            </a:r>
            <a:endParaRPr b="0" lang="fr-FR" sz="1400" spc="-1" strike="noStrike">
              <a:solidFill>
                <a:srgbClr val="000000"/>
              </a:solidFill>
              <a:latin typeface="Arial"/>
            </a:endParaRPr>
          </a:p>
        </p:txBody>
      </p:sp>
      <p:sp>
        <p:nvSpPr>
          <p:cNvPr id="458" name="Google Shape;484;p13"/>
          <p:cNvSpPr/>
          <p:nvPr/>
        </p:nvSpPr>
        <p:spPr>
          <a:xfrm>
            <a:off x="4721760" y="291852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Développeur web, mobile…</a:t>
            </a:r>
            <a:endParaRPr b="0" lang="fr-FR" sz="1400" spc="-1" strike="noStrike">
              <a:solidFill>
                <a:srgbClr val="000000"/>
              </a:solidFill>
              <a:latin typeface="Arial"/>
            </a:endParaRPr>
          </a:p>
        </p:txBody>
      </p:sp>
      <p:sp>
        <p:nvSpPr>
          <p:cNvPr id="459" name="Google Shape;485;p13"/>
          <p:cNvSpPr/>
          <p:nvPr/>
        </p:nvSpPr>
        <p:spPr>
          <a:xfrm>
            <a:off x="4721760" y="3508560"/>
            <a:ext cx="318708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Webdesigner, infographiste</a:t>
            </a:r>
            <a:endParaRPr b="0" lang="fr-FR" sz="1400" spc="-1" strike="noStrike">
              <a:solidFill>
                <a:srgbClr val="000000"/>
              </a:solidFill>
              <a:latin typeface="Arial"/>
            </a:endParaRPr>
          </a:p>
        </p:txBody>
      </p:sp>
      <p:sp>
        <p:nvSpPr>
          <p:cNvPr id="460" name="Google Shape;486;p13"/>
          <p:cNvSpPr/>
          <p:nvPr/>
        </p:nvSpPr>
        <p:spPr>
          <a:xfrm>
            <a:off x="8466840" y="171468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Chef de projets</a:t>
            </a:r>
            <a:endParaRPr b="0" lang="fr-FR" sz="1400" spc="-1" strike="noStrike">
              <a:solidFill>
                <a:srgbClr val="000000"/>
              </a:solidFill>
              <a:latin typeface="Arial"/>
            </a:endParaRPr>
          </a:p>
        </p:txBody>
      </p:sp>
      <p:sp>
        <p:nvSpPr>
          <p:cNvPr id="461" name="Google Shape;487;p13"/>
          <p:cNvSpPr/>
          <p:nvPr/>
        </p:nvSpPr>
        <p:spPr>
          <a:xfrm>
            <a:off x="8466840" y="230436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Ingénieur développeur</a:t>
            </a:r>
            <a:endParaRPr b="0" lang="fr-FR" sz="1400" spc="-1" strike="noStrike">
              <a:solidFill>
                <a:srgbClr val="000000"/>
              </a:solidFill>
              <a:latin typeface="Arial"/>
            </a:endParaRPr>
          </a:p>
        </p:txBody>
      </p:sp>
      <p:sp>
        <p:nvSpPr>
          <p:cNvPr id="462" name="Google Shape;488;p13"/>
          <p:cNvSpPr/>
          <p:nvPr/>
        </p:nvSpPr>
        <p:spPr>
          <a:xfrm>
            <a:off x="8466840" y="2901600"/>
            <a:ext cx="315540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Ingénieur réseaux, systèmes, </a:t>
            </a:r>
            <a:br>
              <a:rPr sz="1800"/>
            </a:br>
            <a:r>
              <a:rPr b="0" lang="fr-FR" sz="1400" spc="-1" strike="noStrike">
                <a:solidFill>
                  <a:srgbClr val="373d3a"/>
                </a:solidFill>
                <a:latin typeface="Calibri"/>
                <a:ea typeface="Calibri"/>
              </a:rPr>
              <a:t>BDD, sécurité</a:t>
            </a:r>
            <a:endParaRPr b="0" lang="fr-FR" sz="1400" spc="-1" strike="noStrike">
              <a:solidFill>
                <a:srgbClr val="000000"/>
              </a:solidFill>
              <a:latin typeface="Arial"/>
            </a:endParaRPr>
          </a:p>
        </p:txBody>
      </p:sp>
      <p:sp>
        <p:nvSpPr>
          <p:cNvPr id="463" name="Google Shape;489;p13"/>
          <p:cNvSpPr/>
          <p:nvPr/>
        </p:nvSpPr>
        <p:spPr>
          <a:xfrm>
            <a:off x="8466840" y="3492000"/>
            <a:ext cx="318708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Architecte de SI</a:t>
            </a:r>
            <a:endParaRPr b="0" lang="fr-FR" sz="1400" spc="-1" strike="noStrike">
              <a:solidFill>
                <a:srgbClr val="000000"/>
              </a:solidFill>
              <a:latin typeface="Arial"/>
            </a:endParaRPr>
          </a:p>
          <a:p>
            <a:pPr algn="ctr">
              <a:lnSpc>
                <a:spcPct val="100000"/>
              </a:lnSpc>
              <a:tabLst>
                <a:tab algn="l" pos="0"/>
              </a:tabLst>
            </a:pPr>
            <a:r>
              <a:rPr b="0" lang="fr-FR" sz="1400" spc="-1" strike="noStrike">
                <a:solidFill>
                  <a:srgbClr val="373d3a"/>
                </a:solidFill>
                <a:latin typeface="Calibri"/>
                <a:ea typeface="Calibri"/>
              </a:rPr>
              <a:t>Consultant</a:t>
            </a:r>
            <a:endParaRPr b="0" lang="fr-FR" sz="1400" spc="-1" strike="noStrike">
              <a:solidFill>
                <a:srgbClr val="000000"/>
              </a:solidFill>
              <a:latin typeface="Arial"/>
            </a:endParaRPr>
          </a:p>
        </p:txBody>
      </p:sp>
      <p:sp>
        <p:nvSpPr>
          <p:cNvPr id="464" name="Google Shape;490;p13"/>
          <p:cNvSpPr/>
          <p:nvPr/>
        </p:nvSpPr>
        <p:spPr>
          <a:xfrm>
            <a:off x="8466840" y="4095720"/>
            <a:ext cx="3187080" cy="494640"/>
          </a:xfrm>
          <a:prstGeom prst="roundRect">
            <a:avLst>
              <a:gd name="adj" fmla="val 50000"/>
            </a:avLst>
          </a:prstGeom>
          <a:solidFill>
            <a:schemeClr val="lt1"/>
          </a:solidFill>
          <a:ln w="12700">
            <a:solidFill>
              <a:srgbClr val="273338"/>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400" spc="-1" strike="noStrike">
                <a:solidFill>
                  <a:srgbClr val="373d3a"/>
                </a:solidFill>
                <a:latin typeface="Calibri"/>
                <a:ea typeface="Calibri"/>
              </a:rPr>
              <a:t>Responsable,</a:t>
            </a:r>
            <a:br>
              <a:rPr sz="1800"/>
            </a:br>
            <a:r>
              <a:rPr b="0" lang="fr-FR" sz="1400" spc="-1" strike="noStrike">
                <a:solidFill>
                  <a:srgbClr val="373d3a"/>
                </a:solidFill>
                <a:latin typeface="Calibri"/>
                <a:ea typeface="Calibri"/>
              </a:rPr>
              <a:t>DSI, RSSI</a:t>
            </a:r>
            <a:endParaRPr b="0" lang="fr-FR" sz="1400" spc="-1" strike="noStrike">
              <a:solidFill>
                <a:srgbClr val="000000"/>
              </a:solidFill>
              <a:latin typeface="Arial"/>
            </a:endParaRPr>
          </a:p>
        </p:txBody>
      </p:sp>
      <p:pic>
        <p:nvPicPr>
          <p:cNvPr id="465" name="Google Shape;491;p13" descr=""/>
          <p:cNvPicPr/>
          <p:nvPr/>
        </p:nvPicPr>
        <p:blipFill>
          <a:blip r:embed="rId1"/>
          <a:stretch/>
        </p:blipFill>
        <p:spPr>
          <a:xfrm>
            <a:off x="1057680" y="4568760"/>
            <a:ext cx="1353240" cy="1547640"/>
          </a:xfrm>
          <a:prstGeom prst="rect">
            <a:avLst/>
          </a:prstGeom>
          <a:ln w="0">
            <a:noFill/>
          </a:ln>
        </p:spPr>
      </p:pic>
      <p:pic>
        <p:nvPicPr>
          <p:cNvPr id="466" name="Google Shape;492;p13" descr=""/>
          <p:cNvPicPr/>
          <p:nvPr/>
        </p:nvPicPr>
        <p:blipFill>
          <a:blip r:embed="rId2"/>
          <a:stretch/>
        </p:blipFill>
        <p:spPr>
          <a:xfrm>
            <a:off x="2544840" y="4568760"/>
            <a:ext cx="1176120" cy="1547640"/>
          </a:xfrm>
          <a:prstGeom prst="rect">
            <a:avLst/>
          </a:prstGeom>
          <a:ln w="0">
            <a:noFill/>
          </a:ln>
        </p:spPr>
      </p:pic>
      <p:pic>
        <p:nvPicPr>
          <p:cNvPr id="467" name="Google Shape;493;p13" descr=""/>
          <p:cNvPicPr/>
          <p:nvPr/>
        </p:nvPicPr>
        <p:blipFill>
          <a:blip r:embed="rId3"/>
          <a:stretch/>
        </p:blipFill>
        <p:spPr>
          <a:xfrm>
            <a:off x="6527520" y="4554720"/>
            <a:ext cx="1227600" cy="1547640"/>
          </a:xfrm>
          <a:prstGeom prst="rect">
            <a:avLst/>
          </a:prstGeom>
          <a:ln w="0">
            <a:noFill/>
          </a:ln>
        </p:spPr>
      </p:pic>
      <p:pic>
        <p:nvPicPr>
          <p:cNvPr id="468" name="Google Shape;494;p13" descr=""/>
          <p:cNvPicPr/>
          <p:nvPr/>
        </p:nvPicPr>
        <p:blipFill>
          <a:blip r:embed="rId4"/>
          <a:stretch/>
        </p:blipFill>
        <p:spPr>
          <a:xfrm>
            <a:off x="4926600" y="4568040"/>
            <a:ext cx="1164960" cy="1547640"/>
          </a:xfrm>
          <a:prstGeom prst="rect">
            <a:avLst/>
          </a:prstGeom>
          <a:ln w="0">
            <a:noFill/>
          </a:ln>
        </p:spPr>
      </p:pic>
    </p:spTree>
  </p:cSld>
  <p:transition spd="slow" advTm="10000">
    <p:fade/>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69" name="PlaceHolder 1"/>
          <p:cNvSpPr>
            <a:spLocks noGrp="1"/>
          </p:cNvSpPr>
          <p:nvPr>
            <p:ph/>
          </p:nvPr>
        </p:nvSpPr>
        <p:spPr>
          <a:xfrm>
            <a:off x="537120" y="497880"/>
            <a:ext cx="11095200" cy="5103000"/>
          </a:xfrm>
          <a:prstGeom prst="rect">
            <a:avLst/>
          </a:prstGeom>
          <a:noFill/>
          <a:ln w="0">
            <a:noFill/>
          </a:ln>
        </p:spPr>
        <p:txBody>
          <a:bodyPr lIns="90000" rIns="90000" tIns="45000" bIns="45000" anchor="t">
            <a:normAutofit/>
          </a:bodyPr>
          <a:p>
            <a:pPr marL="228600" indent="0">
              <a:lnSpc>
                <a:spcPct val="90000"/>
              </a:lnSpc>
              <a:spcBef>
                <a:spcPts val="1001"/>
              </a:spcBef>
              <a:buNone/>
              <a:tabLst>
                <a:tab algn="l" pos="0"/>
              </a:tabLst>
            </a:pPr>
            <a:endParaRPr b="0" lang="fr-FR" sz="1400" spc="-1" strike="noStrike">
              <a:solidFill>
                <a:srgbClr val="000000"/>
              </a:solidFill>
              <a:latin typeface="Arial"/>
            </a:endParaRPr>
          </a:p>
          <a:p>
            <a:pPr marL="228600" indent="0">
              <a:lnSpc>
                <a:spcPct val="90000"/>
              </a:lnSpc>
              <a:spcBef>
                <a:spcPts val="1001"/>
              </a:spcBef>
              <a:buNone/>
              <a:tabLst>
                <a:tab algn="l" pos="0"/>
              </a:tabLst>
            </a:pPr>
            <a:endParaRPr b="0" lang="fr-FR" sz="1400" spc="-1" strike="noStrike">
              <a:solidFill>
                <a:srgbClr val="000000"/>
              </a:solidFill>
              <a:latin typeface="Arial"/>
            </a:endParaRPr>
          </a:p>
          <a:p>
            <a:pPr marL="228600" indent="0">
              <a:lnSpc>
                <a:spcPct val="90000"/>
              </a:lnSpc>
              <a:spcBef>
                <a:spcPts val="1001"/>
              </a:spcBef>
              <a:buNone/>
              <a:tabLst>
                <a:tab algn="l" pos="0"/>
              </a:tabLst>
            </a:pPr>
            <a:endParaRPr b="0" lang="fr-FR" sz="1400" spc="-1" strike="noStrike">
              <a:solidFill>
                <a:srgbClr val="000000"/>
              </a:solidFill>
              <a:latin typeface="Arial"/>
            </a:endParaRPr>
          </a:p>
        </p:txBody>
      </p:sp>
      <p:sp>
        <p:nvSpPr>
          <p:cNvPr id="470"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REJOINDRE NOTRE BTS</a:t>
            </a:r>
            <a:endParaRPr b="0" lang="fr-FR" sz="4400" spc="-1" strike="noStrike">
              <a:solidFill>
                <a:srgbClr val="000000"/>
              </a:solidFill>
              <a:latin typeface="Arial"/>
            </a:endParaRPr>
          </a:p>
        </p:txBody>
      </p:sp>
      <p:sp>
        <p:nvSpPr>
          <p:cNvPr id="471" name="PlaceHolder 3"/>
          <p:cNvSpPr>
            <a:spLocks noGrp="1"/>
          </p:cNvSpPr>
          <p:nvPr>
            <p:ph type="sldNum" idx="19"/>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B1E6F3B4-36EB-441C-BF85-C409CA174553}" type="slidenum">
              <a:rPr b="1" lang="fr-FR" sz="1600" spc="-1" strike="noStrike">
                <a:solidFill>
                  <a:srgbClr val="800f35"/>
                </a:solidFill>
                <a:latin typeface="Calibri"/>
                <a:ea typeface="Calibri"/>
              </a:rPr>
              <a:t>16</a:t>
            </a:fld>
            <a:endParaRPr b="0" lang="fr-FR" sz="1600" spc="-1" strike="noStrike">
              <a:solidFill>
                <a:srgbClr val="000000"/>
              </a:solidFill>
              <a:latin typeface="Times New Roman"/>
            </a:endParaRPr>
          </a:p>
        </p:txBody>
      </p:sp>
      <p:sp>
        <p:nvSpPr>
          <p:cNvPr id="472" name="Google Shape;502;p14"/>
          <p:cNvSpPr/>
          <p:nvPr/>
        </p:nvSpPr>
        <p:spPr>
          <a:xfrm>
            <a:off x="2865240" y="1977120"/>
            <a:ext cx="6546240" cy="1014120"/>
          </a:xfrm>
          <a:custGeom>
            <a:avLst/>
            <a:gdLst>
              <a:gd name="textAreaLeft" fmla="*/ 0 w 6546240"/>
              <a:gd name="textAreaRight" fmla="*/ 6546960 w 6546240"/>
              <a:gd name="textAreaTop" fmla="*/ 0 h 1014120"/>
              <a:gd name="textAreaBottom" fmla="*/ 1014840 h 1014120"/>
            </a:gdLst>
            <a:ahLst/>
            <a:rect l="textAreaLeft" t="textAreaTop" r="textAreaRight" b="textAreaBottom"/>
            <a:pathLst>
              <a:path w="1518248" h="6548525">
                <a:moveTo>
                  <a:pt x="1518248" y="1091442"/>
                </a:moveTo>
                <a:lnTo>
                  <a:pt x="1518248" y="5457083"/>
                </a:lnTo>
                <a:cubicBezTo>
                  <a:pt x="1518248" y="5746551"/>
                  <a:pt x="1512067" y="6024162"/>
                  <a:pt x="1501064" y="6228849"/>
                </a:cubicBezTo>
                <a:cubicBezTo>
                  <a:pt x="1490062" y="6433533"/>
                  <a:pt x="1475140" y="6548523"/>
                  <a:pt x="1459580" y="6548523"/>
                </a:cubicBezTo>
                <a:lnTo>
                  <a:pt x="0" y="6548523"/>
                </a:lnTo>
                <a:lnTo>
                  <a:pt x="0" y="6548523"/>
                </a:lnTo>
                <a:lnTo>
                  <a:pt x="0" y="6548523"/>
                </a:lnTo>
                <a:lnTo>
                  <a:pt x="0" y="2"/>
                </a:lnTo>
                <a:lnTo>
                  <a:pt x="0" y="2"/>
                </a:lnTo>
                <a:lnTo>
                  <a:pt x="0" y="2"/>
                </a:lnTo>
                <a:lnTo>
                  <a:pt x="1459580" y="2"/>
                </a:lnTo>
                <a:cubicBezTo>
                  <a:pt x="1475140" y="2"/>
                  <a:pt x="1490062" y="114992"/>
                  <a:pt x="1501065" y="319680"/>
                </a:cubicBezTo>
                <a:cubicBezTo>
                  <a:pt x="1512067" y="524363"/>
                  <a:pt x="1518248" y="801979"/>
                  <a:pt x="1518248" y="1091447"/>
                </a:cubicBezTo>
                <a:lnTo>
                  <a:pt x="1518248" y="1091442"/>
                </a:lnTo>
                <a:close/>
              </a:path>
            </a:pathLst>
          </a:custGeom>
          <a:solidFill>
            <a:schemeClr val="lt1">
              <a:alpha val="89000"/>
            </a:schemeClr>
          </a:solidFill>
          <a:ln w="0">
            <a:noFill/>
          </a:ln>
        </p:spPr>
        <p:style>
          <a:lnRef idx="0"/>
          <a:fillRef idx="0"/>
          <a:effectRef idx="0"/>
          <a:fontRef idx="minor"/>
        </p:style>
        <p:txBody>
          <a:bodyPr lIns="156600" rIns="88200" tIns="88200" bIns="88200" anchor="ctr">
            <a:noAutofit/>
          </a:bodyPr>
          <a:p>
            <a:pPr marL="228600" indent="-228600">
              <a:lnSpc>
                <a:spcPct val="90000"/>
              </a:lnSpc>
              <a:tabLst>
                <a:tab algn="l" pos="0"/>
              </a:tabLst>
            </a:pPr>
            <a:r>
              <a:rPr b="0" lang="fr-FR" sz="2200" spc="-1" strike="noStrike" u="sng">
                <a:solidFill>
                  <a:srgbClr val="36464e"/>
                </a:solidFill>
                <a:uFillTx/>
                <a:latin typeface="Calibri"/>
                <a:ea typeface="Calibri"/>
                <a:hlinkClick r:id="rId1"/>
              </a:rPr>
              <a:t>parcoursup.fr</a:t>
            </a:r>
            <a:br>
              <a:rPr sz="2200"/>
            </a:br>
            <a:endParaRPr b="0" lang="fr-FR" sz="2200" spc="-1" strike="noStrike">
              <a:solidFill>
                <a:srgbClr val="000000"/>
              </a:solidFill>
              <a:latin typeface="Arial"/>
            </a:endParaRPr>
          </a:p>
          <a:p>
            <a:pPr lvl="1" marL="228600" indent="-228600">
              <a:lnSpc>
                <a:spcPct val="90000"/>
              </a:lnSpc>
              <a:spcBef>
                <a:spcPts val="329"/>
              </a:spcBef>
              <a:buClr>
                <a:srgbClr val="000000"/>
              </a:buClr>
              <a:buFont typeface="Arial"/>
              <a:buChar char="•"/>
              <a:tabLst>
                <a:tab algn="l" pos="0"/>
              </a:tabLst>
            </a:pPr>
            <a:r>
              <a:rPr b="0" lang="fr-FR" sz="2000" spc="-1" strike="noStrike">
                <a:solidFill>
                  <a:srgbClr val="000000"/>
                </a:solidFill>
                <a:latin typeface="Calibri"/>
                <a:ea typeface="Calibri"/>
              </a:rPr>
              <a:t>serveur ParcourSup ouvert</a:t>
            </a:r>
            <a:endParaRPr b="0" lang="fr-FR" sz="2000" spc="-1" strike="noStrike">
              <a:solidFill>
                <a:srgbClr val="000000"/>
              </a:solidFill>
              <a:latin typeface="Arial"/>
            </a:endParaRPr>
          </a:p>
          <a:p>
            <a:pPr lvl="1" marL="228600" indent="-228600">
              <a:lnSpc>
                <a:spcPct val="90000"/>
              </a:lnSpc>
              <a:spcBef>
                <a:spcPts val="300"/>
              </a:spcBef>
              <a:buClr>
                <a:srgbClr val="000000"/>
              </a:buClr>
              <a:buFont typeface="Arial"/>
              <a:buChar char="•"/>
              <a:tabLst>
                <a:tab algn="l" pos="0"/>
              </a:tabLst>
            </a:pPr>
            <a:r>
              <a:rPr b="0" lang="fr-FR" sz="2000" spc="-1" strike="noStrike">
                <a:solidFill>
                  <a:srgbClr val="000000"/>
                </a:solidFill>
                <a:latin typeface="Calibri"/>
                <a:ea typeface="Calibri"/>
              </a:rPr>
              <a:t>choisissez notre BTS SIO en premier vœu</a:t>
            </a:r>
            <a:endParaRPr b="0" lang="fr-FR" sz="2000" spc="-1" strike="noStrike">
              <a:solidFill>
                <a:srgbClr val="000000"/>
              </a:solidFill>
              <a:latin typeface="Arial"/>
            </a:endParaRPr>
          </a:p>
        </p:txBody>
      </p:sp>
      <p:sp>
        <p:nvSpPr>
          <p:cNvPr id="473" name="Google Shape;503;p14"/>
          <p:cNvSpPr/>
          <p:nvPr/>
        </p:nvSpPr>
        <p:spPr>
          <a:xfrm>
            <a:off x="1015920" y="1977120"/>
            <a:ext cx="1775520" cy="1018800"/>
          </a:xfrm>
          <a:prstGeom prst="round2DiagRect">
            <a:avLst>
              <a:gd name="adj1" fmla="val 16667"/>
              <a:gd name="adj2" fmla="val 0"/>
            </a:avLst>
          </a:prstGeom>
          <a:solidFill>
            <a:srgbClr val="36464e"/>
          </a:solidFill>
          <a:ln w="12700">
            <a:solidFill>
              <a:srgbClr val="6f7b75"/>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INSCRIVEZ VOUS…</a:t>
            </a:r>
            <a:endParaRPr b="0" lang="fr-FR" sz="1800" spc="-1" strike="noStrike">
              <a:solidFill>
                <a:srgbClr val="000000"/>
              </a:solidFill>
              <a:latin typeface="Arial"/>
            </a:endParaRPr>
          </a:p>
        </p:txBody>
      </p:sp>
      <p:sp>
        <p:nvSpPr>
          <p:cNvPr id="474" name="Google Shape;504;p14"/>
          <p:cNvSpPr/>
          <p:nvPr/>
        </p:nvSpPr>
        <p:spPr>
          <a:xfrm>
            <a:off x="1015920" y="3341880"/>
            <a:ext cx="1775520" cy="1679040"/>
          </a:xfrm>
          <a:prstGeom prst="round2DiagRect">
            <a:avLst>
              <a:gd name="adj1" fmla="val 11484"/>
              <a:gd name="adj2" fmla="val 0"/>
            </a:avLst>
          </a:prstGeom>
          <a:solidFill>
            <a:srgbClr val="ab0044"/>
          </a:solidFill>
          <a:ln w="12700">
            <a:solidFill>
              <a:srgbClr val="6f7b75"/>
            </a:solidFill>
            <a:miter/>
          </a:ln>
        </p:spPr>
        <p:style>
          <a:lnRef idx="0"/>
          <a:fillRef idx="0"/>
          <a:effectRef idx="0"/>
          <a:fontRef idx="minor"/>
        </p:style>
        <p:txBody>
          <a:bodyPr lIns="90000" rIns="90000" tIns="45000" bIns="45000" anchor="ctr">
            <a:noAutofit/>
          </a:bodyPr>
          <a:p>
            <a:pPr algn="ctr">
              <a:lnSpc>
                <a:spcPct val="100000"/>
              </a:lnSpc>
              <a:tabLst>
                <a:tab algn="l" pos="0"/>
              </a:tabLst>
            </a:pPr>
            <a:r>
              <a:rPr b="0" lang="fr-FR" sz="1800" spc="-1" strike="noStrike">
                <a:solidFill>
                  <a:srgbClr val="ffffff"/>
                </a:solidFill>
                <a:latin typeface="Calibri"/>
                <a:ea typeface="Calibri"/>
              </a:rPr>
              <a:t>CONTACTEZ NOUS !</a:t>
            </a:r>
            <a:endParaRPr b="0" lang="fr-FR" sz="1800" spc="-1" strike="noStrike">
              <a:solidFill>
                <a:srgbClr val="ffffff"/>
              </a:solidFill>
              <a:latin typeface="Arial"/>
            </a:endParaRPr>
          </a:p>
        </p:txBody>
      </p:sp>
      <p:pic>
        <p:nvPicPr>
          <p:cNvPr id="475" name="Google Shape;505;p14" descr=""/>
          <p:cNvPicPr/>
          <p:nvPr/>
        </p:nvPicPr>
        <p:blipFill>
          <a:blip r:embed="rId2"/>
          <a:stretch/>
        </p:blipFill>
        <p:spPr>
          <a:xfrm>
            <a:off x="8543160" y="1928880"/>
            <a:ext cx="2694240" cy="1854000"/>
          </a:xfrm>
          <a:prstGeom prst="rect">
            <a:avLst/>
          </a:prstGeom>
          <a:ln w="0">
            <a:noFill/>
          </a:ln>
        </p:spPr>
      </p:pic>
      <p:sp>
        <p:nvSpPr>
          <p:cNvPr id="476" name="Google Shape;506;p14"/>
          <p:cNvSpPr/>
          <p:nvPr/>
        </p:nvSpPr>
        <p:spPr>
          <a:xfrm>
            <a:off x="2990880" y="3355200"/>
            <a:ext cx="4502160" cy="1679400"/>
          </a:xfrm>
          <a:prstGeom prst="rect">
            <a:avLst/>
          </a:prstGeom>
          <a:noFill/>
          <a:ln w="9525">
            <a:solidFill>
              <a:srgbClr val="36464e"/>
            </a:solidFill>
            <a:round/>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a typeface="DejaVu Sans"/>
            </a:endParaRPr>
          </a:p>
        </p:txBody>
      </p:sp>
    </p:spTree>
  </p:cSld>
  <p:transition spd="slow" advTm="3000">
    <p:fade/>
  </p:transition>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p:nvPr>
        </p:nvSpPr>
        <p:spPr>
          <a:xfrm>
            <a:off x="547920" y="1259280"/>
            <a:ext cx="11095200" cy="4739400"/>
          </a:xfrm>
          <a:prstGeom prst="rect">
            <a:avLst/>
          </a:prstGeom>
          <a:noFill/>
          <a:ln w="0">
            <a:noFill/>
          </a:ln>
        </p:spPr>
        <p:txBody>
          <a:bodyPr lIns="90000" rIns="90000" tIns="45000" bIns="45000" anchor="t">
            <a:normAutofit/>
          </a:bodyPr>
          <a:p>
            <a:pPr marL="228600" indent="0">
              <a:lnSpc>
                <a:spcPct val="90000"/>
              </a:lnSpc>
              <a:buNone/>
              <a:tabLst>
                <a:tab algn="l" pos="0"/>
              </a:tabLst>
            </a:pPr>
            <a:endParaRPr b="0" lang="fr-FR" sz="14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FR" sz="2800" spc="-1" strike="noStrike">
                <a:solidFill>
                  <a:srgbClr val="000000"/>
                </a:solidFill>
                <a:latin typeface="Calibri"/>
                <a:ea typeface="Calibri"/>
              </a:rPr>
              <a:t>En savoir plus...</a:t>
            </a:r>
            <a:endParaRPr b="0" lang="fr-FR" sz="2800" spc="-1" strike="noStrike">
              <a:solidFill>
                <a:srgbClr val="000000"/>
              </a:solidFill>
              <a:latin typeface="Arial"/>
            </a:endParaRPr>
          </a:p>
        </p:txBody>
      </p:sp>
      <p:sp>
        <p:nvSpPr>
          <p:cNvPr id="478" name="PlaceHolder 2"/>
          <p:cNvSpPr>
            <a:spLocks noGrp="1"/>
          </p:cNvSpPr>
          <p:nvPr>
            <p:ph type="title"/>
          </p:nvPr>
        </p:nvSpPr>
        <p:spPr>
          <a:xfrm>
            <a:off x="711360" y="73800"/>
            <a:ext cx="9721440" cy="810720"/>
          </a:xfrm>
          <a:prstGeom prst="rect">
            <a:avLst/>
          </a:prstGeom>
          <a:noFill/>
          <a:ln w="0">
            <a:noFill/>
          </a:ln>
        </p:spPr>
        <p:txBody>
          <a:bodyPr lIns="90000" rIns="90000" tIns="45000" bIns="45000" anchor="ctr">
            <a:normAutofit/>
          </a:bodyPr>
          <a:p>
            <a:pPr indent="0">
              <a:lnSpc>
                <a:spcPct val="90000"/>
              </a:lnSpc>
              <a:buNone/>
              <a:tabLst>
                <a:tab algn="l" pos="0"/>
              </a:tabLst>
            </a:pPr>
            <a:r>
              <a:rPr b="0" lang="fr-FR" sz="4400" spc="-1" strike="noStrike">
                <a:solidFill>
                  <a:srgbClr val="ffffff"/>
                </a:solidFill>
                <a:latin typeface="Calibri"/>
                <a:ea typeface="Calibri"/>
              </a:rPr>
              <a:t>MERCI</a:t>
            </a:r>
            <a:endParaRPr b="0" lang="fr-FR" sz="4400" spc="-1" strike="noStrike">
              <a:solidFill>
                <a:srgbClr val="000000"/>
              </a:solidFill>
              <a:latin typeface="Arial"/>
            </a:endParaRPr>
          </a:p>
        </p:txBody>
      </p:sp>
      <p:sp>
        <p:nvSpPr>
          <p:cNvPr id="479" name="PlaceHolder 3"/>
          <p:cNvSpPr>
            <a:spLocks noGrp="1"/>
          </p:cNvSpPr>
          <p:nvPr>
            <p:ph type="sldNum" idx="20"/>
          </p:nvPr>
        </p:nvSpPr>
        <p:spPr>
          <a:xfrm>
            <a:off x="11016000" y="6449040"/>
            <a:ext cx="754920" cy="250920"/>
          </a:xfrm>
          <a:prstGeom prst="rect">
            <a:avLst/>
          </a:prstGeom>
          <a:noFill/>
          <a:ln w="0">
            <a:noFill/>
          </a:ln>
        </p:spPr>
        <p:txBody>
          <a:bodyPr lIns="90000" rIns="90000" tIns="45000" bIns="45000" anchor="ctr">
            <a:noAutofit/>
          </a:bodyPr>
          <a:lstStyle>
            <a:lvl1pPr indent="0" algn="r">
              <a:lnSpc>
                <a:spcPct val="100000"/>
              </a:lnSpc>
              <a:buNone/>
              <a:tabLst>
                <a:tab algn="l" pos="0"/>
              </a:tabLst>
              <a:defRPr b="1" lang="fr-FR" sz="1600" spc="-1" strike="noStrike">
                <a:solidFill>
                  <a:srgbClr val="800f35"/>
                </a:solidFill>
                <a:latin typeface="Calibri"/>
                <a:ea typeface="Calibri"/>
              </a:defRPr>
            </a:lvl1pPr>
          </a:lstStyle>
          <a:p>
            <a:pPr indent="0" algn="r">
              <a:lnSpc>
                <a:spcPct val="100000"/>
              </a:lnSpc>
              <a:buNone/>
              <a:tabLst>
                <a:tab algn="l" pos="0"/>
              </a:tabLst>
            </a:pPr>
            <a:fld id="{8C327E94-FF1E-4490-AAA0-6D63CD4DB74E}" type="slidenum">
              <a:rPr b="1" lang="fr-FR" sz="1600" spc="-1" strike="noStrike">
                <a:solidFill>
                  <a:srgbClr val="800f35"/>
                </a:solidFill>
                <a:latin typeface="Calibri"/>
                <a:ea typeface="Calibri"/>
              </a:rPr>
              <a:t>17</a:t>
            </a:fld>
            <a:endParaRPr b="0" lang="fr-FR" sz="1600" spc="-1" strike="noStrike">
              <a:solidFill>
                <a:srgbClr val="000000"/>
              </a:solidFill>
              <a:latin typeface="Times New Roman"/>
            </a:endParaRPr>
          </a:p>
        </p:txBody>
      </p:sp>
      <p:pic>
        <p:nvPicPr>
          <p:cNvPr id="480" name="Google Shape;514;p15" descr=""/>
          <p:cNvPicPr/>
          <p:nvPr/>
        </p:nvPicPr>
        <p:blipFill>
          <a:blip r:embed="rId1"/>
          <a:stretch/>
        </p:blipFill>
        <p:spPr>
          <a:xfrm>
            <a:off x="4174920" y="1266120"/>
            <a:ext cx="3009240" cy="1437480"/>
          </a:xfrm>
          <a:prstGeom prst="rect">
            <a:avLst/>
          </a:prstGeom>
          <a:ln w="0">
            <a:noFill/>
          </a:ln>
        </p:spPr>
      </p:pic>
      <p:sp>
        <p:nvSpPr>
          <p:cNvPr id="481" name="Google Shape;515;p15"/>
          <p:cNvSpPr/>
          <p:nvPr/>
        </p:nvSpPr>
        <p:spPr>
          <a:xfrm>
            <a:off x="3930480" y="2704320"/>
            <a:ext cx="3619800" cy="3888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tabLst>
                <a:tab algn="l" pos="0"/>
              </a:tabLst>
            </a:pPr>
            <a:r>
              <a:rPr b="0" lang="fr-FR" sz="2400" spc="-1" strike="noStrike" u="sng">
                <a:solidFill>
                  <a:srgbClr val="36464e"/>
                </a:solidFill>
                <a:uFillTx/>
                <a:latin typeface="Arial"/>
                <a:ea typeface="Arial"/>
                <a:hlinkClick r:id="rId2"/>
              </a:rPr>
              <a:t>https://www.btsinfo.fr/</a:t>
            </a:r>
            <a:endParaRPr b="0" lang="fr-FR" sz="2400" spc="-1" strike="noStrike">
              <a:solidFill>
                <a:srgbClr val="000000"/>
              </a:solidFill>
              <a:latin typeface="Arial"/>
            </a:endParaRPr>
          </a:p>
        </p:txBody>
      </p:sp>
      <p:sp>
        <p:nvSpPr>
          <p:cNvPr id="482" name="Google Shape;516;p15"/>
          <p:cNvSpPr/>
          <p:nvPr/>
        </p:nvSpPr>
        <p:spPr>
          <a:xfrm>
            <a:off x="547920" y="5835960"/>
            <a:ext cx="5343840" cy="253800"/>
          </a:xfrm>
          <a:prstGeom prst="rect">
            <a:avLst/>
          </a:prstGeom>
          <a:noFill/>
          <a:ln w="0">
            <a:noFill/>
          </a:ln>
        </p:spPr>
        <p:style>
          <a:lnRef idx="0"/>
          <a:fillRef idx="0"/>
          <a:effectRef idx="0"/>
          <a:fontRef idx="minor"/>
        </p:style>
        <p:txBody>
          <a:bodyPr lIns="90000" rIns="90000" tIns="45000" bIns="45000" anchor="t">
            <a:spAutoFit/>
          </a:bodyPr>
          <a:p>
            <a:pPr>
              <a:lnSpc>
                <a:spcPct val="90000"/>
              </a:lnSpc>
              <a:tabLst>
                <a:tab algn="l" pos="0"/>
              </a:tabLst>
            </a:pPr>
            <a:r>
              <a:rPr b="0" lang="fr-FR" sz="1200" spc="-1" strike="noStrike">
                <a:solidFill>
                  <a:srgbClr val="000000"/>
                </a:solidFill>
                <a:latin typeface="Arial"/>
                <a:ea typeface="Arial"/>
              </a:rPr>
              <a:t>Crédits : David Roumanet, Valérie Martinez et l’équipe du réseau Certa</a:t>
            </a:r>
            <a:endParaRPr b="0" lang="fr-FR" sz="1200" spc="-1" strike="noStrike">
              <a:solidFill>
                <a:srgbClr val="000000"/>
              </a:solidFill>
              <a:latin typeface="Arial"/>
            </a:endParaRPr>
          </a:p>
        </p:txBody>
      </p:sp>
      <p:pic>
        <p:nvPicPr>
          <p:cNvPr id="483" name="Google Shape;517;p15" descr=""/>
          <p:cNvPicPr/>
          <p:nvPr/>
        </p:nvPicPr>
        <p:blipFill>
          <a:blip r:embed="rId3"/>
          <a:stretch/>
        </p:blipFill>
        <p:spPr>
          <a:xfrm>
            <a:off x="5847840" y="5817600"/>
            <a:ext cx="837000" cy="294120"/>
          </a:xfrm>
          <a:prstGeom prst="rect">
            <a:avLst/>
          </a:prstGeom>
          <a:ln w="0">
            <a:noFill/>
          </a:ln>
        </p:spPr>
      </p:pic>
      <p:sp>
        <p:nvSpPr>
          <p:cNvPr id="484" name="Google Shape;518;p15"/>
          <p:cNvSpPr/>
          <p:nvPr/>
        </p:nvSpPr>
        <p:spPr>
          <a:xfrm>
            <a:off x="4305960" y="3480120"/>
            <a:ext cx="2922120" cy="620640"/>
          </a:xfrm>
          <a:prstGeom prst="rect">
            <a:avLst/>
          </a:prstGeom>
          <a:solidFill>
            <a:srgbClr val="7895a1"/>
          </a:solidFill>
          <a:ln w="9525">
            <a:solidFill>
              <a:srgbClr val="696464"/>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1400" spc="-1" strike="noStrike">
                <a:solidFill>
                  <a:srgbClr val="ffffff"/>
                </a:solidFill>
                <a:latin typeface="Arial"/>
                <a:ea typeface="Arial"/>
              </a:rPr>
              <a:t>Plus de 158 établissements dans le monde</a:t>
            </a:r>
            <a:endParaRPr b="0" lang="fr-FR" sz="1400" spc="-1" strike="noStrike">
              <a:solidFill>
                <a:srgbClr val="000000"/>
              </a:solidFill>
              <a:latin typeface="Arial"/>
            </a:endParaRPr>
          </a:p>
        </p:txBody>
      </p:sp>
      <p:sp>
        <p:nvSpPr>
          <p:cNvPr id="485" name="Google Shape;519;p15"/>
          <p:cNvSpPr/>
          <p:nvPr/>
        </p:nvSpPr>
        <p:spPr>
          <a:xfrm>
            <a:off x="9599040" y="5589000"/>
            <a:ext cx="2171880" cy="388800"/>
          </a:xfrm>
          <a:prstGeom prst="rect">
            <a:avLst/>
          </a:prstGeom>
          <a:noFill/>
          <a:ln w="0">
            <a:noFill/>
          </a:ln>
        </p:spPr>
        <p:style>
          <a:lnRef idx="0"/>
          <a:fillRef idx="0"/>
          <a:effectRef idx="0"/>
          <a:fontRef idx="minor"/>
        </p:style>
        <p:txBody>
          <a:bodyPr lIns="90000" rIns="90000" tIns="91440" bIns="91440" anchor="t">
            <a:noAutofit/>
          </a:bodyPr>
          <a:p>
            <a:pPr>
              <a:lnSpc>
                <a:spcPct val="100000"/>
              </a:lnSpc>
              <a:tabLst>
                <a:tab algn="l" pos="0"/>
              </a:tabLst>
            </a:pPr>
            <a:r>
              <a:rPr b="0" lang="fr-FR" sz="1400" spc="-1" strike="noStrike" u="sng">
                <a:solidFill>
                  <a:srgbClr val="36464e"/>
                </a:solidFill>
                <a:uFillTx/>
                <a:latin typeface="Calibri"/>
                <a:ea typeface="Calibri"/>
                <a:hlinkClick r:id="rId4"/>
              </a:rPr>
              <a:t>référentiel BTS SIO 2020</a:t>
            </a:r>
            <a:endParaRPr b="0" lang="fr-FR" sz="1400" spc="-1" strike="noStrike">
              <a:solidFill>
                <a:srgbClr val="000000"/>
              </a:solidFill>
              <a:latin typeface="Arial"/>
            </a:endParaRPr>
          </a:p>
        </p:txBody>
      </p:sp>
      <p:pic>
        <p:nvPicPr>
          <p:cNvPr id="486" name="Google Shape;520;p15" descr=""/>
          <p:cNvPicPr/>
          <p:nvPr/>
        </p:nvPicPr>
        <p:blipFill>
          <a:blip r:embed="rId5"/>
          <a:stretch/>
        </p:blipFill>
        <p:spPr>
          <a:xfrm>
            <a:off x="11493720" y="5589000"/>
            <a:ext cx="388800" cy="388800"/>
          </a:xfrm>
          <a:prstGeom prst="rect">
            <a:avLst/>
          </a:prstGeom>
          <a:ln w="0">
            <a:noFill/>
          </a:ln>
        </p:spPr>
      </p:pic>
    </p:spTree>
  </p:cSld>
  <p:transition spd="slow" advTm="5000">
    <p:fade/>
  </p:transition>
</p:sld>
</file>

<file path=ppt/theme/theme1.xml><?xml version="1.0" encoding="utf-8"?>
<a:theme xmlns:a="http://schemas.openxmlformats.org/drawingml/2006/main" name="Office Theme">
  <a:themeElements>
    <a:clrScheme name="Office">
      <a:dk1>
        <a:srgbClr val="000000"/>
      </a:dk1>
      <a:lt1>
        <a:srgbClr val="ffffff"/>
      </a:lt1>
      <a:dk2>
        <a:srgbClr val="696464"/>
      </a:dk2>
      <a:lt2>
        <a:srgbClr val="eaeceb"/>
      </a:lt2>
      <a:accent1>
        <a:srgbClr val="36464e"/>
      </a:accent1>
      <a:accent2>
        <a:srgbClr val="ab1547"/>
      </a:accent2>
      <a:accent3>
        <a:srgbClr val="a28e6a"/>
      </a:accent3>
      <a:accent4>
        <a:srgbClr val="956251"/>
      </a:accent4>
      <a:accent5>
        <a:srgbClr val="918485"/>
      </a:accent5>
      <a:accent6>
        <a:srgbClr val="855d5d"/>
      </a:accent6>
      <a:hlink>
        <a:srgbClr val="36464e"/>
      </a:hlink>
      <a:folHlink>
        <a:srgbClr val="ab154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696464"/>
      </a:dk2>
      <a:lt2>
        <a:srgbClr val="eaeceb"/>
      </a:lt2>
      <a:accent1>
        <a:srgbClr val="36464e"/>
      </a:accent1>
      <a:accent2>
        <a:srgbClr val="ab1547"/>
      </a:accent2>
      <a:accent3>
        <a:srgbClr val="a28e6a"/>
      </a:accent3>
      <a:accent4>
        <a:srgbClr val="956251"/>
      </a:accent4>
      <a:accent5>
        <a:srgbClr val="918485"/>
      </a:accent5>
      <a:accent6>
        <a:srgbClr val="855d5d"/>
      </a:accent6>
      <a:hlink>
        <a:srgbClr val="36464e"/>
      </a:hlink>
      <a:folHlink>
        <a:srgbClr val="ab154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rgbClr val="000000"/>
      </a:dk1>
      <a:lt1>
        <a:srgbClr val="ffffff"/>
      </a:lt1>
      <a:dk2>
        <a:srgbClr val="696464"/>
      </a:dk2>
      <a:lt2>
        <a:srgbClr val="eaeceb"/>
      </a:lt2>
      <a:accent1>
        <a:srgbClr val="36464e"/>
      </a:accent1>
      <a:accent2>
        <a:srgbClr val="ab1547"/>
      </a:accent2>
      <a:accent3>
        <a:srgbClr val="a28e6a"/>
      </a:accent3>
      <a:accent4>
        <a:srgbClr val="956251"/>
      </a:accent4>
      <a:accent5>
        <a:srgbClr val="918485"/>
      </a:accent5>
      <a:accent6>
        <a:srgbClr val="855d5d"/>
      </a:accent6>
      <a:hlink>
        <a:srgbClr val="36464e"/>
      </a:hlink>
      <a:folHlink>
        <a:srgbClr val="ab154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696464"/>
      </a:dk2>
      <a:lt2>
        <a:srgbClr val="eaeceb"/>
      </a:lt2>
      <a:accent1>
        <a:srgbClr val="36464e"/>
      </a:accent1>
      <a:accent2>
        <a:srgbClr val="ab1547"/>
      </a:accent2>
      <a:accent3>
        <a:srgbClr val="a28e6a"/>
      </a:accent3>
      <a:accent4>
        <a:srgbClr val="956251"/>
      </a:accent4>
      <a:accent5>
        <a:srgbClr val="918485"/>
      </a:accent5>
      <a:accent6>
        <a:srgbClr val="855d5d"/>
      </a:accent6>
      <a:hlink>
        <a:srgbClr val="36464e"/>
      </a:hlink>
      <a:folHlink>
        <a:srgbClr val="ab154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44</TotalTime>
  <Application>LibreOffice/7.4.2.3$Windows_X86_64 LibreOffice_project/382eef1f22670f7f4118c8c2dd222ec7ad009daf</Application>
  <AppVersion>15.0000</AppVersion>
  <Words>1676</Words>
  <Paragraphs>351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2020-01-15T04:52:44Z</dcterms:created>
  <dc:creator>VEM</dc:creator>
  <dc:description/>
  <dc:language>fr-FR</dc:language>
  <cp:lastModifiedBy/>
  <dcterms:modified xsi:type="dcterms:W3CDTF">2023-03-10T11:45:21Z</dcterms:modified>
  <cp:revision>6</cp:revision>
  <dc:subject/>
  <dc:title>BTS SIO</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17</vt:i4>
  </property>
  <property fmtid="{D5CDD505-2E9C-101B-9397-08002B2CF9AE}" pid="3" name="PresentationFormat">
    <vt:lpwstr>Personnalisé</vt:lpwstr>
  </property>
  <property fmtid="{D5CDD505-2E9C-101B-9397-08002B2CF9AE}" pid="4" name="Slides">
    <vt:i4>17</vt:i4>
  </property>
</Properties>
</file>